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sldIdLst>
    <p:sldId id="256" r:id="rId2"/>
    <p:sldId id="257" r:id="rId3"/>
    <p:sldId id="259" r:id="rId4"/>
    <p:sldId id="267" r:id="rId5"/>
    <p:sldId id="265" r:id="rId6"/>
    <p:sldId id="272" r:id="rId7"/>
    <p:sldId id="269" r:id="rId8"/>
    <p:sldId id="334" r:id="rId9"/>
    <p:sldId id="335" r:id="rId10"/>
    <p:sldId id="337" r:id="rId11"/>
    <p:sldId id="329" r:id="rId12"/>
    <p:sldId id="327" r:id="rId13"/>
    <p:sldId id="283" r:id="rId14"/>
    <p:sldId id="332" r:id="rId15"/>
    <p:sldId id="338" r:id="rId16"/>
    <p:sldId id="339" r:id="rId17"/>
    <p:sldId id="303" r:id="rId18"/>
    <p:sldId id="295" r:id="rId19"/>
    <p:sldId id="299" r:id="rId20"/>
    <p:sldId id="26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104"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2F21769-DA77-4740-A1F7-31D4A4B7DFFA}" type="datetimeFigureOut">
              <a:rPr lang="fr-CA" smtClean="0"/>
              <a:t>2025-09-23</a:t>
            </a:fld>
            <a:endParaRPr lang="fr-C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r-C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DB446A6-763D-4CB1-972B-04811B6F5B8C}" type="slidenum">
              <a:rPr lang="fr-CA" smtClean="0"/>
              <a:t>‹N°›</a:t>
            </a:fld>
            <a:endParaRPr lang="fr-CA"/>
          </a:p>
        </p:txBody>
      </p:sp>
    </p:spTree>
    <p:extLst>
      <p:ext uri="{BB962C8B-B14F-4D97-AF65-F5344CB8AC3E}">
        <p14:creationId xmlns:p14="http://schemas.microsoft.com/office/powerpoint/2010/main" val="84011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F21769-DA77-4740-A1F7-31D4A4B7DFFA}" type="datetimeFigureOut">
              <a:rPr lang="fr-CA" smtClean="0"/>
              <a:t>2025-09-23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764306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F21769-DA77-4740-A1F7-31D4A4B7DFFA}" type="datetimeFigureOut">
              <a:rPr lang="fr-CA" smtClean="0"/>
              <a:t>2025-09-23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152172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2F21769-DA77-4740-A1F7-31D4A4B7DFFA}" type="datetimeFigureOut">
              <a:rPr lang="fr-CA" smtClean="0"/>
              <a:t>2025-09-23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252372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2F21769-DA77-4740-A1F7-31D4A4B7DFFA}" type="datetimeFigureOut">
              <a:rPr lang="fr-CA" smtClean="0"/>
              <a:t>2025-09-23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332205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2F21769-DA77-4740-A1F7-31D4A4B7DFFA}" type="datetimeFigureOut">
              <a:rPr lang="fr-CA" smtClean="0"/>
              <a:t>2025-09-23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256605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2F21769-DA77-4740-A1F7-31D4A4B7DFFA}" type="datetimeFigureOut">
              <a:rPr lang="fr-CA" smtClean="0"/>
              <a:t>2025-09-23</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310809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2F21769-DA77-4740-A1F7-31D4A4B7DFFA}" type="datetimeFigureOut">
              <a:rPr lang="fr-CA" smtClean="0"/>
              <a:t>2025-09-23</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2633905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21769-DA77-4740-A1F7-31D4A4B7DFFA}" type="datetimeFigureOut">
              <a:rPr lang="fr-CA" smtClean="0"/>
              <a:t>2025-09-23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DB446A6-763D-4CB1-972B-04811B6F5B8C}" type="slidenum">
              <a:rPr lang="fr-CA" smtClean="0"/>
              <a:t>‹N°›</a:t>
            </a:fld>
            <a:endParaRPr lang="fr-CA"/>
          </a:p>
        </p:txBody>
      </p:sp>
    </p:spTree>
    <p:extLst>
      <p:ext uri="{BB962C8B-B14F-4D97-AF65-F5344CB8AC3E}">
        <p14:creationId xmlns:p14="http://schemas.microsoft.com/office/powerpoint/2010/main" val="136246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B2F21769-DA77-4740-A1F7-31D4A4B7DFFA}" type="datetimeFigureOut">
              <a:rPr lang="fr-CA" smtClean="0"/>
              <a:t>2025-09-23</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DB446A6-763D-4CB1-972B-04811B6F5B8C}" type="slidenum">
              <a:rPr lang="fr-CA" smtClean="0"/>
              <a:t>‹N°›</a:t>
            </a:fld>
            <a:endParaRPr lang="fr-CA"/>
          </a:p>
        </p:txBody>
      </p:sp>
    </p:spTree>
    <p:extLst>
      <p:ext uri="{BB962C8B-B14F-4D97-AF65-F5344CB8AC3E}">
        <p14:creationId xmlns:p14="http://schemas.microsoft.com/office/powerpoint/2010/main" val="295550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2F21769-DA77-4740-A1F7-31D4A4B7DFFA}" type="datetimeFigureOut">
              <a:rPr lang="fr-CA" smtClean="0"/>
              <a:t>2025-09-23</a:t>
            </a:fld>
            <a:endParaRPr lang="fr-C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fr-C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DB446A6-763D-4CB1-972B-04811B6F5B8C}" type="slidenum">
              <a:rPr lang="fr-CA" smtClean="0"/>
              <a:t>‹N°›</a:t>
            </a:fld>
            <a:endParaRPr lang="fr-CA"/>
          </a:p>
        </p:txBody>
      </p:sp>
    </p:spTree>
    <p:extLst>
      <p:ext uri="{BB962C8B-B14F-4D97-AF65-F5344CB8AC3E}">
        <p14:creationId xmlns:p14="http://schemas.microsoft.com/office/powerpoint/2010/main" val="3441715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2F21769-DA77-4740-A1F7-31D4A4B7DFFA}" type="datetimeFigureOut">
              <a:rPr lang="fr-CA" smtClean="0"/>
              <a:t>2025-09-23</a:t>
            </a:fld>
            <a:endParaRPr lang="fr-C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fr-C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DB446A6-763D-4CB1-972B-04811B6F5B8C}" type="slidenum">
              <a:rPr lang="fr-CA" smtClean="0"/>
              <a:t>‹N°›</a:t>
            </a:fld>
            <a:endParaRPr lang="fr-CA"/>
          </a:p>
        </p:txBody>
      </p:sp>
    </p:spTree>
    <p:extLst>
      <p:ext uri="{BB962C8B-B14F-4D97-AF65-F5344CB8AC3E}">
        <p14:creationId xmlns:p14="http://schemas.microsoft.com/office/powerpoint/2010/main" val="302816963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caducee.fmoq.org/"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aducee.fmoq.org/cours/repertoire/descriptionPubliqueCours.zul?sigle=8498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fmoq.org/calendri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aducee.fmoq.org/cours/repertoire/descriptionPubliqueCours.zul?sigle=8513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at.fmoq.or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mailto:dfp@fmoq.org"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amobsl.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aducee.fmoq.org/cours/repertoire/descriptionPubliqueCours.zul?sigle=84986"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FBEB0-0B17-40C3-8C8C-A7F843647BBB}"/>
              </a:ext>
            </a:extLst>
          </p:cNvPr>
          <p:cNvSpPr>
            <a:spLocks noGrp="1"/>
          </p:cNvSpPr>
          <p:nvPr>
            <p:ph type="ctrTitle"/>
          </p:nvPr>
        </p:nvSpPr>
        <p:spPr/>
        <p:txBody>
          <a:bodyPr/>
          <a:lstStyle/>
          <a:p>
            <a:endParaRPr lang="fr-CA"/>
          </a:p>
        </p:txBody>
      </p:sp>
      <p:sp>
        <p:nvSpPr>
          <p:cNvPr id="3" name="Sous-titre 2">
            <a:extLst>
              <a:ext uri="{FF2B5EF4-FFF2-40B4-BE49-F238E27FC236}">
                <a16:creationId xmlns:a16="http://schemas.microsoft.com/office/drawing/2014/main" id="{7663C2E4-DE87-47BF-881C-B3F17660D159}"/>
              </a:ext>
            </a:extLst>
          </p:cNvPr>
          <p:cNvSpPr>
            <a:spLocks noGrp="1"/>
          </p:cNvSpPr>
          <p:nvPr>
            <p:ph type="subTitle" idx="1"/>
          </p:nvPr>
        </p:nvSpPr>
        <p:spPr/>
        <p:txBody>
          <a:bodyPr/>
          <a:lstStyle/>
          <a:p>
            <a:endParaRPr lang="fr-CA"/>
          </a:p>
        </p:txBody>
      </p:sp>
      <p:pic>
        <p:nvPicPr>
          <p:cNvPr id="4" name="Image 3" descr="AMOBSL 2021-2022">
            <a:extLst>
              <a:ext uri="{FF2B5EF4-FFF2-40B4-BE49-F238E27FC236}">
                <a16:creationId xmlns:a16="http://schemas.microsoft.com/office/drawing/2014/main" id="{999175C6-A664-4AE0-B918-30FD2A6E1514}"/>
              </a:ext>
            </a:extLst>
          </p:cNvPr>
          <p:cNvPicPr>
            <a:picLocks noChangeAspect="1"/>
          </p:cNvPicPr>
          <p:nvPr/>
        </p:nvPicPr>
        <p:blipFill>
          <a:blip r:embed="rId2"/>
          <a:stretch>
            <a:fillRect/>
          </a:stretch>
        </p:blipFill>
        <p:spPr>
          <a:xfrm>
            <a:off x="0" y="71021"/>
            <a:ext cx="12192000" cy="6858001"/>
          </a:xfrm>
          <a:prstGeom prst="rect">
            <a:avLst/>
          </a:prstGeom>
        </p:spPr>
      </p:pic>
      <p:sp>
        <p:nvSpPr>
          <p:cNvPr id="7" name="ZoneTexte 6">
            <a:extLst>
              <a:ext uri="{FF2B5EF4-FFF2-40B4-BE49-F238E27FC236}">
                <a16:creationId xmlns:a16="http://schemas.microsoft.com/office/drawing/2014/main" id="{2D885779-B70D-12E0-999A-86E53BDD9B5E}"/>
              </a:ext>
            </a:extLst>
          </p:cNvPr>
          <p:cNvSpPr txBox="1"/>
          <p:nvPr/>
        </p:nvSpPr>
        <p:spPr>
          <a:xfrm>
            <a:off x="8016536" y="3500021"/>
            <a:ext cx="2320160" cy="523220"/>
          </a:xfrm>
          <a:prstGeom prst="rect">
            <a:avLst/>
          </a:prstGeom>
          <a:noFill/>
        </p:spPr>
        <p:txBody>
          <a:bodyPr wrap="square" rtlCol="0">
            <a:spAutoFit/>
          </a:bodyPr>
          <a:lstStyle/>
          <a:p>
            <a:r>
              <a:rPr lang="fr-CA" sz="2800" b="1" dirty="0">
                <a:solidFill>
                  <a:schemeClr val="bg1"/>
                </a:solidFill>
                <a:highlight>
                  <a:srgbClr val="008080"/>
                </a:highlight>
                <a:latin typeface="Amasis MT Pro Black" panose="02040A04050005020304" pitchFamily="18" charset="0"/>
              </a:rPr>
              <a:t>2024-2025</a:t>
            </a:r>
          </a:p>
        </p:txBody>
      </p:sp>
    </p:spTree>
    <p:extLst>
      <p:ext uri="{BB962C8B-B14F-4D97-AF65-F5344CB8AC3E}">
        <p14:creationId xmlns:p14="http://schemas.microsoft.com/office/powerpoint/2010/main" val="87347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B2B9478-DBF9-94A9-A875-A1272B4F772B}"/>
              </a:ext>
            </a:extLst>
          </p:cNvPr>
          <p:cNvSpPr>
            <a:spLocks noGrp="1"/>
          </p:cNvSpPr>
          <p:nvPr>
            <p:ph type="title"/>
          </p:nvPr>
        </p:nvSpPr>
        <p:spPr>
          <a:xfrm>
            <a:off x="657224" y="936711"/>
            <a:ext cx="2988265" cy="4984578"/>
          </a:xfrm>
        </p:spPr>
        <p:txBody>
          <a:bodyPr>
            <a:normAutofit/>
          </a:bodyPr>
          <a:lstStyle/>
          <a:p>
            <a:r>
              <a:rPr lang="fr-CA" sz="4400" dirty="0">
                <a:solidFill>
                  <a:srgbClr val="FFFFFF"/>
                </a:solidFill>
              </a:rPr>
              <a:t>Outils de formation de la FMOQ</a:t>
            </a:r>
          </a:p>
        </p:txBody>
      </p:sp>
      <p:sp>
        <p:nvSpPr>
          <p:cNvPr id="3" name="Espace réservé du contenu 2">
            <a:extLst>
              <a:ext uri="{FF2B5EF4-FFF2-40B4-BE49-F238E27FC236}">
                <a16:creationId xmlns:a16="http://schemas.microsoft.com/office/drawing/2014/main" id="{DD55D1AE-4A48-3364-4CE1-E30049E8BADD}"/>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614389" y="936711"/>
            <a:ext cx="6815992" cy="4984578"/>
          </a:xfrm>
        </p:spPr>
        <p:txBody>
          <a:bodyPr anchor="ctr">
            <a:normAutofit/>
          </a:bodyPr>
          <a:lstStyle/>
          <a:p>
            <a:pPr>
              <a:buFont typeface="Arial" panose="020B0604020202020204" pitchFamily="34" charset="0"/>
              <a:buChar char="•"/>
            </a:pPr>
            <a:r>
              <a:rPr lang="fr-CA" sz="3200" dirty="0"/>
              <a:t>Caducée</a:t>
            </a:r>
          </a:p>
          <a:p>
            <a:pPr>
              <a:buFont typeface="Arial" panose="020B0604020202020204" pitchFamily="34" charset="0"/>
              <a:buChar char="•"/>
            </a:pPr>
            <a:r>
              <a:rPr lang="fr-CA" sz="3200" dirty="0"/>
              <a:t>Plateforme PADPC</a:t>
            </a:r>
          </a:p>
          <a:p>
            <a:pPr>
              <a:buFont typeface="Arial" panose="020B0604020202020204" pitchFamily="34" charset="0"/>
              <a:buChar char="•"/>
            </a:pPr>
            <a:r>
              <a:rPr lang="fr-CA" sz="3200" dirty="0"/>
              <a:t>Md du Québec</a:t>
            </a:r>
          </a:p>
          <a:p>
            <a:pPr>
              <a:buFont typeface="Arial" panose="020B0604020202020204" pitchFamily="34" charset="0"/>
              <a:buChar char="•"/>
            </a:pPr>
            <a:r>
              <a:rPr lang="fr-CA" sz="3200" dirty="0"/>
              <a:t>Congrès FMOQ</a:t>
            </a:r>
          </a:p>
        </p:txBody>
      </p:sp>
    </p:spTree>
    <p:extLst>
      <p:ext uri="{BB962C8B-B14F-4D97-AF65-F5344CB8AC3E}">
        <p14:creationId xmlns:p14="http://schemas.microsoft.com/office/powerpoint/2010/main" val="173966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23DB3-C063-609E-4639-83ABE5E2CCB7}"/>
              </a:ext>
            </a:extLst>
          </p:cNvPr>
          <p:cNvSpPr>
            <a:spLocks noGrp="1"/>
          </p:cNvSpPr>
          <p:nvPr>
            <p:ph type="title"/>
          </p:nvPr>
        </p:nvSpPr>
        <p:spPr>
          <a:xfrm>
            <a:off x="838200" y="1521103"/>
            <a:ext cx="10515600" cy="1325563"/>
          </a:xfrm>
        </p:spPr>
        <p:txBody>
          <a:bodyPr>
            <a:normAutofit fontScale="90000"/>
          </a:bodyPr>
          <a:lstStyle/>
          <a:p>
            <a:r>
              <a:rPr lang="fr-CA" sz="6000" b="1" dirty="0"/>
              <a:t>Caducée</a:t>
            </a:r>
            <a:br>
              <a:rPr lang="fr-CA" sz="5400" b="1" dirty="0"/>
            </a:br>
            <a:r>
              <a:rPr lang="fr-CA" sz="4900" dirty="0"/>
              <a:t>La plateforme de formation en ligne</a:t>
            </a:r>
          </a:p>
        </p:txBody>
      </p:sp>
      <p:sp>
        <p:nvSpPr>
          <p:cNvPr id="3" name="Espace réservé du contenu 2">
            <a:extLst>
              <a:ext uri="{FF2B5EF4-FFF2-40B4-BE49-F238E27FC236}">
                <a16:creationId xmlns:a16="http://schemas.microsoft.com/office/drawing/2014/main" id="{0429E9DD-EC0A-8FA4-C8DC-3B966FB4345D}"/>
              </a:ext>
            </a:extLst>
          </p:cNvPr>
          <p:cNvSpPr>
            <a:spLocks noGrp="1"/>
          </p:cNvSpPr>
          <p:nvPr>
            <p:ph idx="1"/>
          </p:nvPr>
        </p:nvSpPr>
        <p:spPr>
          <a:xfrm>
            <a:off x="838200" y="3000894"/>
            <a:ext cx="10515600" cy="3355455"/>
          </a:xfrm>
        </p:spPr>
        <p:txBody>
          <a:bodyPr>
            <a:normAutofit fontScale="85000" lnSpcReduction="20000"/>
          </a:bodyPr>
          <a:lstStyle/>
          <a:p>
            <a:pPr marL="0" indent="0">
              <a:buNone/>
            </a:pPr>
            <a:endParaRPr lang="fr-CA" dirty="0"/>
          </a:p>
          <a:p>
            <a:pPr marL="0" indent="0">
              <a:buNone/>
            </a:pPr>
            <a:endParaRPr lang="fr-CA" sz="3000" dirty="0"/>
          </a:p>
          <a:p>
            <a:pPr marL="0" indent="0">
              <a:buNone/>
            </a:pPr>
            <a:r>
              <a:rPr lang="fr-CA" sz="3000" dirty="0"/>
              <a:t>Accédez à plus de 400 heures d’activité de formation reconnues avec un abonnement individuel ou en groupe (la formule en groupe est admissible aux allocations du fonds de formation pour les activités de 3 h et plus).</a:t>
            </a:r>
          </a:p>
          <a:p>
            <a:pPr marL="0" indent="0">
              <a:buNone/>
            </a:pPr>
            <a:endParaRPr lang="fr-CA" dirty="0"/>
          </a:p>
          <a:p>
            <a:pPr marL="0" indent="0">
              <a:buNone/>
            </a:pPr>
            <a:endParaRPr lang="fr-CA" dirty="0"/>
          </a:p>
          <a:p>
            <a:pPr marL="0" indent="0">
              <a:buNone/>
            </a:pPr>
            <a:endParaRPr lang="fr-CA" dirty="0"/>
          </a:p>
          <a:p>
            <a:pPr marL="0" indent="0">
              <a:buNone/>
            </a:pPr>
            <a:r>
              <a:rPr lang="fr-CA" sz="1800" b="1" dirty="0">
                <a:solidFill>
                  <a:srgbClr val="801B3B"/>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caducee.fmoq.org</a:t>
            </a:r>
            <a:endParaRPr lang="fr-CA" dirty="0">
              <a:solidFill>
                <a:srgbClr val="801B3B"/>
              </a:solidFill>
            </a:endParaRPr>
          </a:p>
        </p:txBody>
      </p:sp>
      <p:sp>
        <p:nvSpPr>
          <p:cNvPr id="7" name="Sous-titre 2">
            <a:extLst>
              <a:ext uri="{FF2B5EF4-FFF2-40B4-BE49-F238E27FC236}">
                <a16:creationId xmlns:a16="http://schemas.microsoft.com/office/drawing/2014/main" id="{7548F851-89EE-29A2-BF4F-D2AAA6E0BA2D}"/>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a:p>
            <a:r>
              <a:rPr lang="fr-CA" dirty="0"/>
              <a:t>  </a:t>
            </a:r>
            <a:endParaRPr lang="fr-CA" dirty="0">
              <a:solidFill>
                <a:schemeClr val="bg1"/>
              </a:solidFill>
            </a:endParaRPr>
          </a:p>
        </p:txBody>
      </p:sp>
      <p:pic>
        <p:nvPicPr>
          <p:cNvPr id="8" name="Image 7" descr="Une image contenant texte, Police, symbole, logo&#10;&#10;Description générée automatiquement">
            <a:extLst>
              <a:ext uri="{FF2B5EF4-FFF2-40B4-BE49-F238E27FC236}">
                <a16:creationId xmlns:a16="http://schemas.microsoft.com/office/drawing/2014/main" id="{8209D59A-7CC1-826B-0A46-B777CDACD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pic>
        <p:nvPicPr>
          <p:cNvPr id="9" name="Image 8" descr="Une image contenant Police, logo, Graphique, symbole&#10;&#10;Description générée automatiquement">
            <a:extLst>
              <a:ext uri="{FF2B5EF4-FFF2-40B4-BE49-F238E27FC236}">
                <a16:creationId xmlns:a16="http://schemas.microsoft.com/office/drawing/2014/main" id="{2ECB08F1-083E-7F26-D77D-947E171DD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025" y="5246443"/>
            <a:ext cx="2743200" cy="1292469"/>
          </a:xfrm>
          <a:prstGeom prst="rect">
            <a:avLst/>
          </a:prstGeom>
        </p:spPr>
      </p:pic>
    </p:spTree>
    <p:extLst>
      <p:ext uri="{BB962C8B-B14F-4D97-AF65-F5344CB8AC3E}">
        <p14:creationId xmlns:p14="http://schemas.microsoft.com/office/powerpoint/2010/main" val="297492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a:extLst>
              <a:ext uri="{FF2B5EF4-FFF2-40B4-BE49-F238E27FC236}">
                <a16:creationId xmlns:a16="http://schemas.microsoft.com/office/drawing/2014/main" id="{7548F851-89EE-29A2-BF4F-D2AAA6E0BA2D}"/>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sz="1600" dirty="0"/>
          </a:p>
          <a:p>
            <a:r>
              <a:rPr lang="fr-CA" sz="1600" dirty="0"/>
              <a:t>   </a:t>
            </a:r>
            <a:r>
              <a:rPr lang="fr-CA" sz="1600" dirty="0">
                <a:solidFill>
                  <a:schemeClr val="bg1"/>
                </a:solidFill>
              </a:rPr>
              <a:t>RÈGLEMENT SUR LA FORMATION CONTINUE OBLIGATOIRE DES MÉDECINS DU CMQ</a:t>
            </a:r>
          </a:p>
          <a:p>
            <a:endParaRPr lang="fr-CA" sz="1600" dirty="0">
              <a:solidFill>
                <a:schemeClr val="bg1"/>
              </a:solidFill>
            </a:endParaRPr>
          </a:p>
        </p:txBody>
      </p:sp>
      <p:pic>
        <p:nvPicPr>
          <p:cNvPr id="8" name="Image 7" descr="Une image contenant texte, Police, symbole, logo&#10;&#10;Description générée automatiquement">
            <a:extLst>
              <a:ext uri="{FF2B5EF4-FFF2-40B4-BE49-F238E27FC236}">
                <a16:creationId xmlns:a16="http://schemas.microsoft.com/office/drawing/2014/main" id="{8209D59A-7CC1-826B-0A46-B777CDAC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sp>
        <p:nvSpPr>
          <p:cNvPr id="13" name="Titre 1">
            <a:extLst>
              <a:ext uri="{FF2B5EF4-FFF2-40B4-BE49-F238E27FC236}">
                <a16:creationId xmlns:a16="http://schemas.microsoft.com/office/drawing/2014/main" id="{1495EC6F-FD44-E7F2-0182-58C3ECD4DCA5}"/>
              </a:ext>
            </a:extLst>
          </p:cNvPr>
          <p:cNvSpPr>
            <a:spLocks noGrp="1"/>
          </p:cNvSpPr>
          <p:nvPr>
            <p:ph type="title"/>
          </p:nvPr>
        </p:nvSpPr>
        <p:spPr>
          <a:xfrm>
            <a:off x="485820" y="1358211"/>
            <a:ext cx="11327567" cy="1016088"/>
          </a:xfrm>
        </p:spPr>
        <p:txBody>
          <a:bodyPr>
            <a:noAutofit/>
          </a:bodyPr>
          <a:lstStyle/>
          <a:p>
            <a:r>
              <a:rPr lang="fr-CA" sz="4800" b="1" dirty="0"/>
              <a:t>Présenté par la direction de la formation professionnelle -1h30 et gratuit</a:t>
            </a:r>
          </a:p>
        </p:txBody>
      </p:sp>
      <p:pic>
        <p:nvPicPr>
          <p:cNvPr id="5" name="Image 4" descr="Une image contenant texte, capture d’écran, Police&#10;&#10;Description générée automatiquement">
            <a:extLst>
              <a:ext uri="{FF2B5EF4-FFF2-40B4-BE49-F238E27FC236}">
                <a16:creationId xmlns:a16="http://schemas.microsoft.com/office/drawing/2014/main" id="{D7B1B7B9-2382-FD54-F76F-0065E4CC9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1" y="2610232"/>
            <a:ext cx="11118862" cy="3168874"/>
          </a:xfrm>
          <a:prstGeom prst="rect">
            <a:avLst/>
          </a:prstGeom>
        </p:spPr>
      </p:pic>
      <p:sp>
        <p:nvSpPr>
          <p:cNvPr id="3" name="ZoneTexte 2">
            <a:extLst>
              <a:ext uri="{FF2B5EF4-FFF2-40B4-BE49-F238E27FC236}">
                <a16:creationId xmlns:a16="http://schemas.microsoft.com/office/drawing/2014/main" id="{FDDD7D27-2C33-9F48-7CBB-C349120F28EB}"/>
              </a:ext>
            </a:extLst>
          </p:cNvPr>
          <p:cNvSpPr txBox="1"/>
          <p:nvPr/>
        </p:nvSpPr>
        <p:spPr>
          <a:xfrm>
            <a:off x="485820" y="5779106"/>
            <a:ext cx="10964051" cy="375552"/>
          </a:xfrm>
          <a:prstGeom prst="rect">
            <a:avLst/>
          </a:prstGeom>
          <a:noFill/>
        </p:spPr>
        <p:txBody>
          <a:bodyPr wrap="square">
            <a:spAutoFit/>
          </a:bodyPr>
          <a:lstStyle/>
          <a:p>
            <a:pPr marL="0" indent="0">
              <a:lnSpc>
                <a:spcPct val="107000"/>
              </a:lnSpc>
              <a:spcAft>
                <a:spcPts val="800"/>
              </a:spcAft>
              <a:buNone/>
            </a:pPr>
            <a:r>
              <a:rPr lang="fr-CA" sz="1800" b="1" u="sng" kern="100" dirty="0">
                <a:solidFill>
                  <a:srgbClr val="801B3B"/>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Le PADPC-FMOQ pour remplir rapidement vos obligations de formation continue - Mise à jour </a:t>
            </a:r>
            <a:endParaRPr lang="fr-CA" sz="1800" b="1" u="sng" kern="100" dirty="0">
              <a:solidFill>
                <a:srgbClr val="801B3B"/>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44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29E9DD-EC0A-8FA4-C8DC-3B966FB4345D}"/>
              </a:ext>
            </a:extLst>
          </p:cNvPr>
          <p:cNvSpPr>
            <a:spLocks noGrp="1"/>
          </p:cNvSpPr>
          <p:nvPr>
            <p:ph idx="1"/>
          </p:nvPr>
        </p:nvSpPr>
        <p:spPr>
          <a:xfrm>
            <a:off x="838200" y="2724926"/>
            <a:ext cx="10515600" cy="3631424"/>
          </a:xfrm>
        </p:spPr>
        <p:txBody>
          <a:bodyPr>
            <a:normAutofit/>
          </a:bodyPr>
          <a:lstStyle/>
          <a:p>
            <a:pPr marL="0" indent="0">
              <a:buNone/>
            </a:pPr>
            <a:r>
              <a:rPr lang="fr-CA" dirty="0"/>
              <a:t>12 revues/année. Accessible papier ou mode numérique. Post test après chaque revue+  Le </a:t>
            </a:r>
            <a:r>
              <a:rPr lang="fr-CA" i="1" dirty="0"/>
              <a:t>Quiz Annuel MQ </a:t>
            </a:r>
            <a:r>
              <a:rPr lang="fr-CA" dirty="0"/>
              <a:t>est disponible de janvier à décembre.</a:t>
            </a:r>
          </a:p>
          <a:p>
            <a:pPr marL="0" indent="0">
              <a:buNone/>
            </a:pPr>
            <a:r>
              <a:rPr lang="fr-CA" sz="2400" b="1" dirty="0"/>
              <a:t>AEEP : 1 heure par Quiz annuel réussi</a:t>
            </a:r>
          </a:p>
          <a:p>
            <a:pPr marL="0" indent="0">
              <a:buNone/>
            </a:pPr>
            <a:endParaRPr lang="fr-CA" dirty="0"/>
          </a:p>
        </p:txBody>
      </p:sp>
      <p:sp>
        <p:nvSpPr>
          <p:cNvPr id="4" name="Espace réservé du numéro de diapositive 3">
            <a:extLst>
              <a:ext uri="{FF2B5EF4-FFF2-40B4-BE49-F238E27FC236}">
                <a16:creationId xmlns:a16="http://schemas.microsoft.com/office/drawing/2014/main" id="{774DC69D-D534-ED2B-AFE3-E2541D0B0E5E}"/>
              </a:ext>
            </a:extLst>
          </p:cNvPr>
          <p:cNvSpPr>
            <a:spLocks noGrp="1"/>
          </p:cNvSpPr>
          <p:nvPr>
            <p:ph type="sldNum" sz="quarter" idx="4294967295"/>
          </p:nvPr>
        </p:nvSpPr>
        <p:spPr>
          <a:xfrm>
            <a:off x="8610600" y="6356350"/>
            <a:ext cx="2743200" cy="365125"/>
          </a:xfrm>
          <a:prstGeom prst="rect">
            <a:avLst/>
          </a:prstGeom>
        </p:spPr>
        <p:txBody>
          <a:bodyPr/>
          <a:lstStyle/>
          <a:p>
            <a:fld id="{D72D404E-4E9E-4692-8EF7-211B356533A2}" type="slidenum">
              <a:rPr lang="fr-CA" smtClean="0"/>
              <a:t>13</a:t>
            </a:fld>
            <a:endParaRPr lang="fr-CA"/>
          </a:p>
        </p:txBody>
      </p:sp>
      <p:sp>
        <p:nvSpPr>
          <p:cNvPr id="7" name="Sous-titre 2">
            <a:extLst>
              <a:ext uri="{FF2B5EF4-FFF2-40B4-BE49-F238E27FC236}">
                <a16:creationId xmlns:a16="http://schemas.microsoft.com/office/drawing/2014/main" id="{7548F851-89EE-29A2-BF4F-D2AAA6E0BA2D}"/>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a:p>
            <a:r>
              <a:rPr lang="fr-CA" dirty="0"/>
              <a:t>  </a:t>
            </a:r>
            <a:r>
              <a:rPr lang="fr-CA" dirty="0">
                <a:solidFill>
                  <a:schemeClr val="bg1"/>
                </a:solidFill>
              </a:rPr>
              <a:t>OUTILS FMOQ</a:t>
            </a:r>
          </a:p>
        </p:txBody>
      </p:sp>
      <p:pic>
        <p:nvPicPr>
          <p:cNvPr id="8" name="Image 7" descr="Une image contenant texte, Police, symbole, logo&#10;&#10;Description générée automatiquement">
            <a:extLst>
              <a:ext uri="{FF2B5EF4-FFF2-40B4-BE49-F238E27FC236}">
                <a16:creationId xmlns:a16="http://schemas.microsoft.com/office/drawing/2014/main" id="{8209D59A-7CC1-826B-0A46-B777CDAC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sp>
        <p:nvSpPr>
          <p:cNvPr id="13" name="Titre 1">
            <a:extLst>
              <a:ext uri="{FF2B5EF4-FFF2-40B4-BE49-F238E27FC236}">
                <a16:creationId xmlns:a16="http://schemas.microsoft.com/office/drawing/2014/main" id="{1495EC6F-FD44-E7F2-0182-58C3ECD4DCA5}"/>
              </a:ext>
            </a:extLst>
          </p:cNvPr>
          <p:cNvSpPr>
            <a:spLocks noGrp="1"/>
          </p:cNvSpPr>
          <p:nvPr>
            <p:ph type="title"/>
          </p:nvPr>
        </p:nvSpPr>
        <p:spPr>
          <a:xfrm>
            <a:off x="838200" y="1521104"/>
            <a:ext cx="10515600" cy="838698"/>
          </a:xfrm>
        </p:spPr>
        <p:txBody>
          <a:bodyPr>
            <a:normAutofit fontScale="90000"/>
          </a:bodyPr>
          <a:lstStyle/>
          <a:p>
            <a:r>
              <a:rPr lang="fr-CA" sz="6000" b="1" dirty="0"/>
              <a:t>Le Médecin du Québec</a:t>
            </a:r>
            <a:endParaRPr lang="fr-CA" sz="5400" dirty="0"/>
          </a:p>
        </p:txBody>
      </p:sp>
      <p:pic>
        <p:nvPicPr>
          <p:cNvPr id="9" name="Image 8">
            <a:extLst>
              <a:ext uri="{FF2B5EF4-FFF2-40B4-BE49-F238E27FC236}">
                <a16:creationId xmlns:a16="http://schemas.microsoft.com/office/drawing/2014/main" id="{0254EBEB-1000-CF99-9CE3-8727231A6197}"/>
              </a:ext>
            </a:extLst>
          </p:cNvPr>
          <p:cNvPicPr>
            <a:picLocks noChangeAspect="1"/>
          </p:cNvPicPr>
          <p:nvPr/>
        </p:nvPicPr>
        <p:blipFill>
          <a:blip r:embed="rId3"/>
          <a:stretch>
            <a:fillRect/>
          </a:stretch>
        </p:blipFill>
        <p:spPr>
          <a:xfrm>
            <a:off x="5943600" y="3538667"/>
            <a:ext cx="4939982" cy="3182807"/>
          </a:xfrm>
          <a:prstGeom prst="rect">
            <a:avLst/>
          </a:prstGeom>
        </p:spPr>
      </p:pic>
    </p:spTree>
    <p:extLst>
      <p:ext uri="{BB962C8B-B14F-4D97-AF65-F5344CB8AC3E}">
        <p14:creationId xmlns:p14="http://schemas.microsoft.com/office/powerpoint/2010/main" val="4060872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29E9DD-EC0A-8FA4-C8DC-3B966FB4345D}"/>
              </a:ext>
            </a:extLst>
          </p:cNvPr>
          <p:cNvSpPr>
            <a:spLocks noGrp="1"/>
          </p:cNvSpPr>
          <p:nvPr>
            <p:ph idx="1"/>
          </p:nvPr>
        </p:nvSpPr>
        <p:spPr>
          <a:xfrm>
            <a:off x="838200" y="2724926"/>
            <a:ext cx="10515600" cy="3631424"/>
          </a:xfrm>
        </p:spPr>
        <p:txBody>
          <a:bodyPr>
            <a:normAutofit fontScale="25000" lnSpcReduction="20000"/>
          </a:bodyPr>
          <a:lstStyle/>
          <a:p>
            <a:pPr marL="0" indent="0">
              <a:lnSpc>
                <a:spcPct val="107000"/>
              </a:lnSpc>
              <a:spcAft>
                <a:spcPts val="800"/>
              </a:spcAft>
              <a:buNone/>
            </a:pPr>
            <a:r>
              <a:rPr lang="fr-CA" sz="9600" kern="100" dirty="0">
                <a:effectLst/>
                <a:latin typeface="Calibri" panose="020F0502020204030204" pitchFamily="34" charset="0"/>
                <a:ea typeface="Calibri" panose="020F0502020204030204" pitchFamily="34" charset="0"/>
                <a:cs typeface="Times New Roman" panose="02020603050405020304" pitchFamily="18" charset="0"/>
              </a:rPr>
              <a:t>Ne manquez rien des dernières nouveautés en médecine familiale grâce à ces</a:t>
            </a:r>
            <a:br>
              <a:rPr lang="fr-CA" sz="9600" kern="100" dirty="0">
                <a:effectLst/>
                <a:latin typeface="Calibri" panose="020F0502020204030204" pitchFamily="34" charset="0"/>
                <a:ea typeface="Calibri" panose="020F0502020204030204" pitchFamily="34" charset="0"/>
                <a:cs typeface="Times New Roman" panose="02020603050405020304" pitchFamily="18" charset="0"/>
              </a:rPr>
            </a:br>
            <a:r>
              <a:rPr lang="fr-CA" sz="9600" kern="100" dirty="0">
                <a:effectLst/>
                <a:latin typeface="Calibri" panose="020F0502020204030204" pitchFamily="34" charset="0"/>
                <a:ea typeface="Calibri" panose="020F0502020204030204" pitchFamily="34" charset="0"/>
                <a:cs typeface="Times New Roman" panose="02020603050405020304" pitchFamily="18" charset="0"/>
              </a:rPr>
              <a:t>9 rendez-vous annuels vous permettant d’approfondir et mettre à jour vos connaissances sur des sujets spécifiques. Offerts en présentiel et en webdiffusion.</a:t>
            </a:r>
          </a:p>
          <a:p>
            <a:pPr marL="0" indent="0">
              <a:lnSpc>
                <a:spcPct val="107000"/>
              </a:lnSpc>
              <a:spcAft>
                <a:spcPts val="800"/>
              </a:spcAft>
              <a:buNone/>
            </a:pPr>
            <a:r>
              <a:rPr lang="fr-CA" sz="9600" kern="100" dirty="0">
                <a:effectLst/>
                <a:latin typeface="Calibri" panose="020F0502020204030204" pitchFamily="34" charset="0"/>
                <a:ea typeface="Calibri" panose="020F0502020204030204" pitchFamily="34" charset="0"/>
                <a:cs typeface="Times New Roman" panose="02020603050405020304" pitchFamily="18" charset="0"/>
              </a:rPr>
              <a:t>5 à Montréal et 4 à Québec.</a:t>
            </a:r>
            <a:br>
              <a:rPr lang="fr-CA" sz="8000" kern="100" dirty="0">
                <a:effectLst/>
                <a:latin typeface="Calibri" panose="020F0502020204030204" pitchFamily="34" charset="0"/>
                <a:ea typeface="Calibri" panose="020F0502020204030204" pitchFamily="34" charset="0"/>
                <a:cs typeface="Times New Roman" panose="02020603050405020304" pitchFamily="18" charset="0"/>
              </a:rPr>
            </a:br>
            <a:endParaRPr lang="fr-CA" sz="8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r-CA" sz="8000" b="1" kern="100" dirty="0">
                <a:effectLst/>
                <a:latin typeface="Calibri" panose="020F0502020204030204" pitchFamily="34" charset="0"/>
                <a:ea typeface="Calibri" panose="020F0502020204030204" pitchFamily="34" charset="0"/>
                <a:cs typeface="Times New Roman" panose="02020603050405020304" pitchFamily="18" charset="0"/>
              </a:rPr>
              <a:t>6 heures d’activité de formation reconnues par journée (visionnement en direct).</a:t>
            </a:r>
            <a:br>
              <a:rPr lang="fr-CA" sz="8000" b="1" kern="100" dirty="0">
                <a:effectLst/>
                <a:latin typeface="Calibri" panose="020F0502020204030204" pitchFamily="34" charset="0"/>
                <a:ea typeface="Calibri" panose="020F0502020204030204" pitchFamily="34" charset="0"/>
                <a:cs typeface="Times New Roman" panose="02020603050405020304" pitchFamily="18" charset="0"/>
              </a:rPr>
            </a:br>
            <a:r>
              <a:rPr lang="fr-CA" sz="8000" b="1" kern="100" dirty="0">
                <a:effectLst/>
                <a:latin typeface="Calibri" panose="020F0502020204030204" pitchFamily="34" charset="0"/>
                <a:ea typeface="Calibri" panose="020F0502020204030204" pitchFamily="34" charset="0"/>
                <a:cs typeface="Times New Roman" panose="02020603050405020304" pitchFamily="18" charset="0"/>
              </a:rPr>
              <a:t>AEEP :</a:t>
            </a:r>
            <a:r>
              <a:rPr lang="fr-CA" sz="8000" b="1" kern="100" dirty="0">
                <a:latin typeface="Calibri" panose="020F0502020204030204" pitchFamily="34" charset="0"/>
                <a:ea typeface="Calibri" panose="020F0502020204030204" pitchFamily="34" charset="0"/>
                <a:cs typeface="Times New Roman" panose="02020603050405020304" pitchFamily="18" charset="0"/>
              </a:rPr>
              <a:t> </a:t>
            </a:r>
            <a:r>
              <a:rPr lang="fr-CA" sz="8000" b="1" kern="100" dirty="0">
                <a:effectLst/>
                <a:latin typeface="Calibri" panose="020F0502020204030204" pitchFamily="34" charset="0"/>
                <a:ea typeface="Calibri" panose="020F0502020204030204" pitchFamily="34" charset="0"/>
                <a:cs typeface="Times New Roman" panose="02020603050405020304" pitchFamily="18" charset="0"/>
              </a:rPr>
              <a:t>Annexe 13 : jusqu’à 1 heure / Quiz congrès : 1 heure</a:t>
            </a:r>
          </a:p>
          <a:p>
            <a:pPr marL="0" indent="0">
              <a:buNone/>
            </a:pPr>
            <a:endParaRPr lang="fr-CA" dirty="0"/>
          </a:p>
          <a:p>
            <a:pPr marL="0" indent="0">
              <a:buNone/>
            </a:pPr>
            <a:endParaRPr lang="fr-CA" dirty="0"/>
          </a:p>
          <a:p>
            <a:pPr marL="0" indent="0">
              <a:lnSpc>
                <a:spcPct val="110000"/>
              </a:lnSpc>
              <a:buNone/>
            </a:pPr>
            <a:r>
              <a:rPr lang="fr-CA" sz="7200" b="1" dirty="0">
                <a:solidFill>
                  <a:srgbClr val="801B3B"/>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fmoq.org/calendrier</a:t>
            </a:r>
            <a:endParaRPr lang="fr-CA" sz="7200" b="1" dirty="0">
              <a:solidFill>
                <a:srgbClr val="801B3B"/>
              </a:solidFill>
              <a:latin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774DC69D-D534-ED2B-AFE3-E2541D0B0E5E}"/>
              </a:ext>
            </a:extLst>
          </p:cNvPr>
          <p:cNvSpPr>
            <a:spLocks noGrp="1"/>
          </p:cNvSpPr>
          <p:nvPr>
            <p:ph type="sldNum" sz="quarter" idx="4294967295"/>
          </p:nvPr>
        </p:nvSpPr>
        <p:spPr>
          <a:xfrm>
            <a:off x="8610600" y="6356350"/>
            <a:ext cx="2743200" cy="365125"/>
          </a:xfrm>
          <a:prstGeom prst="rect">
            <a:avLst/>
          </a:prstGeom>
        </p:spPr>
        <p:txBody>
          <a:bodyPr/>
          <a:lstStyle/>
          <a:p>
            <a:fld id="{D72D404E-4E9E-4692-8EF7-211B356533A2}" type="slidenum">
              <a:rPr lang="fr-CA" smtClean="0"/>
              <a:t>14</a:t>
            </a:fld>
            <a:endParaRPr lang="fr-CA"/>
          </a:p>
        </p:txBody>
      </p:sp>
      <p:sp>
        <p:nvSpPr>
          <p:cNvPr id="7" name="Sous-titre 2">
            <a:extLst>
              <a:ext uri="{FF2B5EF4-FFF2-40B4-BE49-F238E27FC236}">
                <a16:creationId xmlns:a16="http://schemas.microsoft.com/office/drawing/2014/main" id="{7548F851-89EE-29A2-BF4F-D2AAA6E0BA2D}"/>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a:p>
            <a:r>
              <a:rPr lang="fr-CA" dirty="0"/>
              <a:t>  </a:t>
            </a:r>
            <a:r>
              <a:rPr lang="fr-CA" dirty="0">
                <a:solidFill>
                  <a:schemeClr val="bg1"/>
                </a:solidFill>
              </a:rPr>
              <a:t>CONGRÈS ET ATELIERS FMOQ</a:t>
            </a:r>
          </a:p>
        </p:txBody>
      </p:sp>
      <p:pic>
        <p:nvPicPr>
          <p:cNvPr id="8" name="Image 7" descr="Une image contenant texte, Police, symbole, logo&#10;&#10;Description générée automatiquement">
            <a:extLst>
              <a:ext uri="{FF2B5EF4-FFF2-40B4-BE49-F238E27FC236}">
                <a16:creationId xmlns:a16="http://schemas.microsoft.com/office/drawing/2014/main" id="{8209D59A-7CC1-826B-0A46-B777CDACD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sp>
        <p:nvSpPr>
          <p:cNvPr id="13" name="Titre 1">
            <a:extLst>
              <a:ext uri="{FF2B5EF4-FFF2-40B4-BE49-F238E27FC236}">
                <a16:creationId xmlns:a16="http://schemas.microsoft.com/office/drawing/2014/main" id="{1495EC6F-FD44-E7F2-0182-58C3ECD4DCA5}"/>
              </a:ext>
            </a:extLst>
          </p:cNvPr>
          <p:cNvSpPr>
            <a:spLocks noGrp="1"/>
          </p:cNvSpPr>
          <p:nvPr>
            <p:ph type="title"/>
          </p:nvPr>
        </p:nvSpPr>
        <p:spPr>
          <a:xfrm>
            <a:off x="838200" y="1521104"/>
            <a:ext cx="10515600" cy="838698"/>
          </a:xfrm>
        </p:spPr>
        <p:txBody>
          <a:bodyPr>
            <a:normAutofit fontScale="90000"/>
          </a:bodyPr>
          <a:lstStyle/>
          <a:p>
            <a:r>
              <a:rPr lang="fr-CA" sz="6000" b="1" dirty="0"/>
              <a:t>9 congrès thématiques par an</a:t>
            </a:r>
            <a:endParaRPr lang="fr-CA" sz="5400" dirty="0"/>
          </a:p>
        </p:txBody>
      </p:sp>
    </p:spTree>
    <p:extLst>
      <p:ext uri="{BB962C8B-B14F-4D97-AF65-F5344CB8AC3E}">
        <p14:creationId xmlns:p14="http://schemas.microsoft.com/office/powerpoint/2010/main" val="399784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EFAA4-F101-5290-E7B0-B90CA79A8FC2}"/>
              </a:ext>
            </a:extLst>
          </p:cNvPr>
          <p:cNvSpPr>
            <a:spLocks noGrp="1"/>
          </p:cNvSpPr>
          <p:nvPr>
            <p:ph type="title"/>
          </p:nvPr>
        </p:nvSpPr>
        <p:spPr>
          <a:xfrm>
            <a:off x="657224" y="499533"/>
            <a:ext cx="10772775" cy="851747"/>
          </a:xfrm>
        </p:spPr>
        <p:txBody>
          <a:bodyPr/>
          <a:lstStyle/>
          <a:p>
            <a:pPr algn="ctr"/>
            <a:r>
              <a:rPr lang="fr-CA" b="1" dirty="0"/>
              <a:t>Prochains congrès FMOQ</a:t>
            </a:r>
          </a:p>
        </p:txBody>
      </p:sp>
      <p:sp>
        <p:nvSpPr>
          <p:cNvPr id="3" name="Espace réservé du contenu 2">
            <a:extLst>
              <a:ext uri="{FF2B5EF4-FFF2-40B4-BE49-F238E27FC236}">
                <a16:creationId xmlns:a16="http://schemas.microsoft.com/office/drawing/2014/main" id="{2D8AFFB9-7715-5B18-3B37-C082F46C555B}"/>
              </a:ext>
            </a:extLst>
          </p:cNvPr>
          <p:cNvSpPr>
            <a:spLocks noGrp="1"/>
          </p:cNvSpPr>
          <p:nvPr>
            <p:ph idx="1"/>
          </p:nvPr>
        </p:nvSpPr>
        <p:spPr/>
        <p:txBody>
          <a:bodyPr/>
          <a:lstStyle/>
          <a:p>
            <a:endParaRPr lang="fr-CA"/>
          </a:p>
        </p:txBody>
      </p:sp>
      <p:pic>
        <p:nvPicPr>
          <p:cNvPr id="5" name="Image 4">
            <a:extLst>
              <a:ext uri="{FF2B5EF4-FFF2-40B4-BE49-F238E27FC236}">
                <a16:creationId xmlns:a16="http://schemas.microsoft.com/office/drawing/2014/main" id="{71B8A47B-BEEB-B668-7CCE-D82402666387}"/>
              </a:ext>
            </a:extLst>
          </p:cNvPr>
          <p:cNvPicPr>
            <a:picLocks noChangeAspect="1"/>
          </p:cNvPicPr>
          <p:nvPr/>
        </p:nvPicPr>
        <p:blipFill>
          <a:blip r:embed="rId2"/>
          <a:stretch>
            <a:fillRect/>
          </a:stretch>
        </p:blipFill>
        <p:spPr>
          <a:xfrm>
            <a:off x="747711" y="1227772"/>
            <a:ext cx="10591800" cy="5334000"/>
          </a:xfrm>
          <a:prstGeom prst="rect">
            <a:avLst/>
          </a:prstGeom>
        </p:spPr>
      </p:pic>
    </p:spTree>
    <p:extLst>
      <p:ext uri="{BB962C8B-B14F-4D97-AF65-F5344CB8AC3E}">
        <p14:creationId xmlns:p14="http://schemas.microsoft.com/office/powerpoint/2010/main" val="205047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6E11F05-4624-9501-39EB-F9F71FB48191}"/>
              </a:ext>
            </a:extLst>
          </p:cNvPr>
          <p:cNvSpPr>
            <a:spLocks noGrp="1"/>
          </p:cNvSpPr>
          <p:nvPr>
            <p:ph type="title"/>
          </p:nvPr>
        </p:nvSpPr>
        <p:spPr>
          <a:xfrm>
            <a:off x="657224" y="936711"/>
            <a:ext cx="2988265" cy="4984578"/>
          </a:xfrm>
        </p:spPr>
        <p:txBody>
          <a:bodyPr>
            <a:normAutofit/>
          </a:bodyPr>
          <a:lstStyle/>
          <a:p>
            <a:r>
              <a:rPr lang="fr-CA" sz="4400" dirty="0">
                <a:solidFill>
                  <a:srgbClr val="FFFFFF"/>
                </a:solidFill>
              </a:rPr>
              <a:t>Outils AEEP de la FMOQ</a:t>
            </a:r>
          </a:p>
        </p:txBody>
      </p:sp>
      <p:sp>
        <p:nvSpPr>
          <p:cNvPr id="3" name="Espace réservé du contenu 2">
            <a:extLst>
              <a:ext uri="{FF2B5EF4-FFF2-40B4-BE49-F238E27FC236}">
                <a16:creationId xmlns:a16="http://schemas.microsoft.com/office/drawing/2014/main" id="{7F85A07E-6982-5B2B-CD87-195EFFB039DA}"/>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614389" y="936711"/>
            <a:ext cx="6815992" cy="4984578"/>
          </a:xfrm>
        </p:spPr>
        <p:txBody>
          <a:bodyPr anchor="ctr">
            <a:normAutofit fontScale="85000" lnSpcReduction="20000"/>
          </a:bodyPr>
          <a:lstStyle/>
          <a:p>
            <a:pPr>
              <a:buFont typeface="Arial" panose="020B0604020202020204" pitchFamily="34" charset="0"/>
              <a:buChar char="•"/>
            </a:pPr>
            <a:r>
              <a:rPr lang="fr-CA" sz="2600" b="1" dirty="0"/>
              <a:t>Mise à jour PADPC (1hr AEEP/année)</a:t>
            </a:r>
          </a:p>
          <a:p>
            <a:pPr>
              <a:buFont typeface="Arial" panose="020B0604020202020204" pitchFamily="34" charset="0"/>
              <a:buChar char="•"/>
            </a:pPr>
            <a:r>
              <a:rPr lang="fr-CA" sz="2600" b="1" dirty="0"/>
              <a:t>Annexe 13 après une formation catégorie A (15-60min selon nbre de réflexions)</a:t>
            </a:r>
          </a:p>
          <a:p>
            <a:pPr>
              <a:buFont typeface="Arial" panose="020B0604020202020204" pitchFamily="34" charset="0"/>
              <a:buChar char="•"/>
            </a:pPr>
            <a:r>
              <a:rPr lang="fr-CA" sz="2600" b="1" dirty="0"/>
              <a:t>Quiz congrès (1hr AEEP)</a:t>
            </a:r>
          </a:p>
          <a:p>
            <a:pPr>
              <a:buFont typeface="Arial" panose="020B0604020202020204" pitchFamily="34" charset="0"/>
              <a:buChar char="•"/>
            </a:pPr>
            <a:r>
              <a:rPr lang="fr-CA" sz="2600" b="1" dirty="0"/>
              <a:t>Conseil numérique ou télédermatologie (30 min AEEP)</a:t>
            </a:r>
          </a:p>
          <a:p>
            <a:pPr>
              <a:buFont typeface="Arial" panose="020B0604020202020204" pitchFamily="34" charset="0"/>
              <a:buChar char="•"/>
            </a:pPr>
            <a:r>
              <a:rPr lang="fr-CA" sz="2600" b="1" dirty="0"/>
              <a:t>Quiz annuel Md du Québec (1hr AEEP)</a:t>
            </a:r>
          </a:p>
          <a:p>
            <a:pPr>
              <a:buFont typeface="Arial" panose="020B0604020202020204" pitchFamily="34" charset="0"/>
              <a:buChar char="•"/>
            </a:pPr>
            <a:r>
              <a:rPr lang="fr-CA" sz="2600" b="1" dirty="0"/>
              <a:t>Étude par critères implicites (révision de dossiers CEAMDP ou cabinet 1-3hrs AEEP)</a:t>
            </a:r>
          </a:p>
          <a:p>
            <a:pPr>
              <a:buFont typeface="Arial" panose="020B0604020202020204" pitchFamily="34" charset="0"/>
              <a:buChar char="•"/>
            </a:pPr>
            <a:r>
              <a:rPr lang="fr-CA" sz="2600" b="1" dirty="0"/>
              <a:t>Étude par critères explicites (1-5hrs AEEP)</a:t>
            </a:r>
          </a:p>
          <a:p>
            <a:pPr>
              <a:buFont typeface="Arial" panose="020B0604020202020204" pitchFamily="34" charset="0"/>
              <a:buChar char="•"/>
            </a:pPr>
            <a:r>
              <a:rPr lang="fr-CA" sz="2600" b="1" dirty="0"/>
              <a:t>Rétroaction sur l’enseignement (1hr AEEP)</a:t>
            </a:r>
          </a:p>
          <a:p>
            <a:pPr>
              <a:buFont typeface="Arial" panose="020B0604020202020204" pitchFamily="34" charset="0"/>
              <a:buChar char="•"/>
            </a:pPr>
            <a:r>
              <a:rPr lang="fr-CA" sz="2600" b="1" dirty="0"/>
              <a:t>Outil réflexif pour conférencier (30 min AEEP)</a:t>
            </a:r>
          </a:p>
          <a:p>
            <a:pPr>
              <a:buFont typeface="Arial" panose="020B0604020202020204" pitchFamily="34" charset="0"/>
              <a:buChar char="•"/>
            </a:pPr>
            <a:r>
              <a:rPr lang="fr-CA" sz="2600" b="1" dirty="0"/>
              <a:t>Projet personnel d’apprentissage lié à l’évaluation de l’exercice de ma profession (1hr AEEP)</a:t>
            </a:r>
          </a:p>
          <a:p>
            <a:pPr>
              <a:buFont typeface="Arial" panose="020B0604020202020204" pitchFamily="34" charset="0"/>
              <a:buChar char="•"/>
            </a:pPr>
            <a:r>
              <a:rPr lang="fr-CA" sz="2600" b="1" dirty="0"/>
              <a:t>Programme de mentorat de la FMOQ (ad 5hrs AEEP)</a:t>
            </a:r>
          </a:p>
          <a:p>
            <a:pPr>
              <a:buFont typeface="Arial" panose="020B0604020202020204" pitchFamily="34" charset="0"/>
              <a:buChar char="•"/>
            </a:pPr>
            <a:endParaRPr lang="fr-CA" dirty="0"/>
          </a:p>
          <a:p>
            <a:pPr>
              <a:buFont typeface="Arial" panose="020B0604020202020204" pitchFamily="34" charset="0"/>
              <a:buChar char="•"/>
            </a:pPr>
            <a:endParaRPr lang="fr-CA" dirty="0"/>
          </a:p>
          <a:p>
            <a:pPr>
              <a:buFont typeface="Arial" panose="020B0604020202020204" pitchFamily="34" charset="0"/>
              <a:buChar char="•"/>
            </a:pPr>
            <a:endParaRPr lang="fr-CA" dirty="0"/>
          </a:p>
        </p:txBody>
      </p:sp>
    </p:spTree>
    <p:extLst>
      <p:ext uri="{BB962C8B-B14F-4D97-AF65-F5344CB8AC3E}">
        <p14:creationId xmlns:p14="http://schemas.microsoft.com/office/powerpoint/2010/main" val="200125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29E9DD-EC0A-8FA4-C8DC-3B966FB4345D}"/>
              </a:ext>
            </a:extLst>
          </p:cNvPr>
          <p:cNvSpPr>
            <a:spLocks noGrp="1"/>
          </p:cNvSpPr>
          <p:nvPr>
            <p:ph idx="1"/>
          </p:nvPr>
        </p:nvSpPr>
        <p:spPr>
          <a:xfrm>
            <a:off x="758201" y="2385561"/>
            <a:ext cx="7654279" cy="2813576"/>
          </a:xfrm>
        </p:spPr>
        <p:txBody>
          <a:bodyPr>
            <a:noAutofit/>
          </a:bodyPr>
          <a:lstStyle/>
          <a:p>
            <a:pPr marL="0" indent="0">
              <a:lnSpc>
                <a:spcPct val="107000"/>
              </a:lnSpc>
              <a:spcAft>
                <a:spcPts val="800"/>
              </a:spcAft>
              <a:buNone/>
            </a:pPr>
            <a:r>
              <a:rPr lang="fr-CA" sz="2400" dirty="0"/>
              <a:t>Webinaire enregistré en janvier 2023 en collaboration avec l'AMOM et mis en ligne dans Caducée. Durée 1h15</a:t>
            </a:r>
          </a:p>
          <a:p>
            <a:pPr marL="0" indent="0">
              <a:lnSpc>
                <a:spcPct val="107000"/>
              </a:lnSpc>
              <a:spcAft>
                <a:spcPts val="800"/>
              </a:spcAft>
              <a:buNone/>
            </a:pPr>
            <a:r>
              <a:rPr lang="fr-CA" sz="2400" dirty="0"/>
              <a:t>Il présente des activités variées, adaptées à divers profils de pratique, vous permettant de cumuler les 10 heures d’activité d’évaluation de l’exercice de la profession (catégorie B) requises.</a:t>
            </a:r>
            <a:br>
              <a:rPr lang="fr-CA" dirty="0"/>
            </a:br>
            <a:endParaRPr lang="fr-CA" sz="2000" dirty="0"/>
          </a:p>
        </p:txBody>
      </p:sp>
      <p:sp>
        <p:nvSpPr>
          <p:cNvPr id="7" name="Sous-titre 2">
            <a:extLst>
              <a:ext uri="{FF2B5EF4-FFF2-40B4-BE49-F238E27FC236}">
                <a16:creationId xmlns:a16="http://schemas.microsoft.com/office/drawing/2014/main" id="{7548F851-89EE-29A2-BF4F-D2AAA6E0BA2D}"/>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a:p>
            <a:r>
              <a:rPr lang="fr-CA" dirty="0"/>
              <a:t>  </a:t>
            </a:r>
            <a:r>
              <a:rPr lang="fr-CA" dirty="0">
                <a:solidFill>
                  <a:schemeClr val="bg1"/>
                </a:solidFill>
              </a:rPr>
              <a:t>AEEP OUTILS FMOQ</a:t>
            </a:r>
          </a:p>
        </p:txBody>
      </p:sp>
      <p:pic>
        <p:nvPicPr>
          <p:cNvPr id="8" name="Image 7" descr="Une image contenant texte, Police, symbole, logo&#10;&#10;Description générée automatiquement">
            <a:extLst>
              <a:ext uri="{FF2B5EF4-FFF2-40B4-BE49-F238E27FC236}">
                <a16:creationId xmlns:a16="http://schemas.microsoft.com/office/drawing/2014/main" id="{8209D59A-7CC1-826B-0A46-B777CDACDE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sp>
        <p:nvSpPr>
          <p:cNvPr id="13" name="Titre 1">
            <a:extLst>
              <a:ext uri="{FF2B5EF4-FFF2-40B4-BE49-F238E27FC236}">
                <a16:creationId xmlns:a16="http://schemas.microsoft.com/office/drawing/2014/main" id="{1495EC6F-FD44-E7F2-0182-58C3ECD4DCA5}"/>
              </a:ext>
            </a:extLst>
          </p:cNvPr>
          <p:cNvSpPr>
            <a:spLocks noGrp="1"/>
          </p:cNvSpPr>
          <p:nvPr>
            <p:ph type="title"/>
          </p:nvPr>
        </p:nvSpPr>
        <p:spPr>
          <a:xfrm>
            <a:off x="838200" y="1228349"/>
            <a:ext cx="10515600" cy="1016088"/>
          </a:xfrm>
        </p:spPr>
        <p:txBody>
          <a:bodyPr>
            <a:normAutofit fontScale="90000"/>
          </a:bodyPr>
          <a:lstStyle/>
          <a:p>
            <a:r>
              <a:rPr lang="fr-CA" b="1" dirty="0"/>
              <a:t>WEBINAIRE SUR LES AEEP DANS CADUCÉE</a:t>
            </a:r>
          </a:p>
        </p:txBody>
      </p:sp>
      <p:pic>
        <p:nvPicPr>
          <p:cNvPr id="5" name="Image 4" descr="Une image contenant texte, Police, capture d’écran, carte de visite&#10;&#10;Description générée automatiquement">
            <a:extLst>
              <a:ext uri="{FF2B5EF4-FFF2-40B4-BE49-F238E27FC236}">
                <a16:creationId xmlns:a16="http://schemas.microsoft.com/office/drawing/2014/main" id="{8C71C826-9E72-D6DE-FED5-DB265A8CD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267" y="2244437"/>
            <a:ext cx="3106983" cy="3106983"/>
          </a:xfrm>
          <a:prstGeom prst="rect">
            <a:avLst/>
          </a:prstGeom>
        </p:spPr>
      </p:pic>
      <p:sp>
        <p:nvSpPr>
          <p:cNvPr id="6" name="ZoneTexte 5">
            <a:extLst>
              <a:ext uri="{FF2B5EF4-FFF2-40B4-BE49-F238E27FC236}">
                <a16:creationId xmlns:a16="http://schemas.microsoft.com/office/drawing/2014/main" id="{95B95E54-56CA-DDE2-EFF2-4BE777781D44}"/>
              </a:ext>
            </a:extLst>
          </p:cNvPr>
          <p:cNvSpPr txBox="1"/>
          <p:nvPr/>
        </p:nvSpPr>
        <p:spPr>
          <a:xfrm>
            <a:off x="838199" y="5701759"/>
            <a:ext cx="10964051" cy="375552"/>
          </a:xfrm>
          <a:prstGeom prst="rect">
            <a:avLst/>
          </a:prstGeom>
          <a:noFill/>
        </p:spPr>
        <p:txBody>
          <a:bodyPr wrap="square">
            <a:spAutoFit/>
          </a:bodyPr>
          <a:lstStyle/>
          <a:p>
            <a:pPr marL="0" indent="0">
              <a:lnSpc>
                <a:spcPct val="107000"/>
              </a:lnSpc>
              <a:spcAft>
                <a:spcPts val="800"/>
              </a:spcAft>
              <a:buNone/>
            </a:pPr>
            <a:r>
              <a:rPr lang="fr-CA" sz="1800" b="1" kern="100" dirty="0">
                <a:solidFill>
                  <a:srgbClr val="801B3B"/>
                </a:solidFill>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Les activités d’évaluation de l'exercice de la profession (AEEP): ces activités obligatoires à découvrir</a:t>
            </a:r>
            <a:endParaRPr lang="fr-CA" sz="1800" b="1" kern="100" dirty="0">
              <a:solidFill>
                <a:srgbClr val="801B3B"/>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77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29E9DD-EC0A-8FA4-C8DC-3B966FB4345D}"/>
              </a:ext>
            </a:extLst>
          </p:cNvPr>
          <p:cNvSpPr>
            <a:spLocks noGrp="1"/>
          </p:cNvSpPr>
          <p:nvPr>
            <p:ph idx="1"/>
          </p:nvPr>
        </p:nvSpPr>
        <p:spPr>
          <a:xfrm>
            <a:off x="838200" y="2359802"/>
            <a:ext cx="10515600" cy="3809992"/>
          </a:xfrm>
        </p:spPr>
        <p:txBody>
          <a:bodyPr>
            <a:normAutofit fontScale="55000" lnSpcReduction="20000"/>
          </a:bodyPr>
          <a:lstStyle/>
          <a:p>
            <a:pPr marL="0" indent="0">
              <a:buNone/>
            </a:pPr>
            <a:r>
              <a:rPr lang="fr-CA" dirty="0"/>
              <a:t>Pour faciliter l’insertion en pratique </a:t>
            </a:r>
          </a:p>
          <a:p>
            <a:pPr marL="0" indent="0">
              <a:buNone/>
            </a:pPr>
            <a:endParaRPr lang="fr-CA" sz="900" dirty="0"/>
          </a:p>
          <a:p>
            <a:pPr marL="0" indent="0">
              <a:buNone/>
            </a:pPr>
            <a:endParaRPr lang="fr-CA" sz="900" dirty="0"/>
          </a:p>
          <a:p>
            <a:pPr marL="0" indent="0">
              <a:buNone/>
            </a:pPr>
            <a:endParaRPr lang="fr-CA" sz="900" dirty="0"/>
          </a:p>
          <a:p>
            <a:pPr marL="0" indent="0">
              <a:buNone/>
            </a:pPr>
            <a:endParaRPr lang="fr-CA" sz="900" dirty="0"/>
          </a:p>
          <a:p>
            <a:pPr marL="0" indent="0">
              <a:buNone/>
            </a:pPr>
            <a:endParaRPr lang="fr-CA" sz="900" dirty="0"/>
          </a:p>
          <a:p>
            <a:pPr marL="0" indent="0">
              <a:buNone/>
            </a:pPr>
            <a:endParaRPr lang="fr-CA" sz="900" dirty="0"/>
          </a:p>
          <a:p>
            <a:pPr marL="0" indent="0">
              <a:buNone/>
            </a:pPr>
            <a:endParaRPr lang="fr-CA" sz="900" dirty="0"/>
          </a:p>
          <a:p>
            <a:pPr marL="0" indent="0">
              <a:buNone/>
            </a:pPr>
            <a:endParaRPr lang="fr-CA" sz="900" dirty="0"/>
          </a:p>
          <a:p>
            <a:pPr marL="0" indent="0">
              <a:buNone/>
            </a:pPr>
            <a:endParaRPr lang="fr-CA" sz="900" dirty="0"/>
          </a:p>
          <a:p>
            <a:pPr marL="0" indent="0">
              <a:buNone/>
            </a:pPr>
            <a:r>
              <a:rPr lang="fr-CA" sz="2200" b="1" kern="100" dirty="0">
                <a:latin typeface="Calibri" panose="020F0502020204030204" pitchFamily="34" charset="0"/>
                <a:ea typeface="Calibri" panose="020F0502020204030204" pitchFamily="34" charset="0"/>
                <a:cs typeface="Times New Roman" panose="02020603050405020304" pitchFamily="18" charset="0"/>
              </a:rPr>
              <a:t>9,5 heures </a:t>
            </a:r>
            <a:r>
              <a:rPr lang="fr-CA" sz="2200" b="1" kern="100" dirty="0">
                <a:effectLst/>
                <a:latin typeface="Calibri" panose="020F0502020204030204" pitchFamily="34" charset="0"/>
                <a:ea typeface="Calibri" panose="020F0502020204030204" pitchFamily="34" charset="0"/>
                <a:cs typeface="Times New Roman" panose="02020603050405020304" pitchFamily="18" charset="0"/>
              </a:rPr>
              <a:t>d’activité </a:t>
            </a:r>
            <a:r>
              <a:rPr lang="fr-CA" sz="2200" b="1" kern="100" dirty="0">
                <a:latin typeface="Calibri" panose="020F0502020204030204" pitchFamily="34" charset="0"/>
                <a:ea typeface="Calibri" panose="020F0502020204030204" pitchFamily="34" charset="0"/>
                <a:cs typeface="Times New Roman" panose="02020603050405020304" pitchFamily="18" charset="0"/>
              </a:rPr>
              <a:t>de formation reconnues</a:t>
            </a:r>
            <a:endParaRPr lang="fr-CA" sz="2200" b="1" dirty="0"/>
          </a:p>
          <a:p>
            <a:pPr marL="0" indent="0">
              <a:lnSpc>
                <a:spcPct val="120000"/>
              </a:lnSpc>
              <a:buNone/>
            </a:pPr>
            <a:r>
              <a:rPr lang="fr-CA" sz="2200" b="1" dirty="0"/>
              <a:t>Jusqu’à 5 heures d’AEEP selon votre participation, en complétant les deux suivis avec notre coordonnatrice,</a:t>
            </a:r>
            <a:br>
              <a:rPr lang="fr-CA" sz="2200" b="1" dirty="0"/>
            </a:br>
            <a:r>
              <a:rPr lang="fr-CA" sz="2200" b="1" dirty="0"/>
              <a:t>les activités de codéveloppement et les exercices réflexifs proposés.</a:t>
            </a:r>
          </a:p>
          <a:p>
            <a:pPr marL="0" indent="0">
              <a:buNone/>
            </a:pPr>
            <a:endParaRPr lang="fr-CA" sz="900" dirty="0"/>
          </a:p>
          <a:p>
            <a:pPr marL="0" indent="0">
              <a:buNone/>
            </a:pPr>
            <a:endParaRPr lang="fr-CA" sz="900" dirty="0"/>
          </a:p>
          <a:p>
            <a:pPr marL="0" indent="0">
              <a:buNone/>
            </a:pPr>
            <a:r>
              <a:rPr lang="fr-CA" sz="1900" b="1" dirty="0">
                <a:solidFill>
                  <a:srgbClr val="801B3B"/>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mentorat.fmoq.org</a:t>
            </a:r>
            <a:endParaRPr lang="fr-CA" sz="1900" dirty="0">
              <a:solidFill>
                <a:srgbClr val="801B3B"/>
              </a:solidFill>
            </a:endParaRPr>
          </a:p>
        </p:txBody>
      </p:sp>
      <p:sp>
        <p:nvSpPr>
          <p:cNvPr id="7" name="Sous-titre 2">
            <a:extLst>
              <a:ext uri="{FF2B5EF4-FFF2-40B4-BE49-F238E27FC236}">
                <a16:creationId xmlns:a16="http://schemas.microsoft.com/office/drawing/2014/main" id="{7548F851-89EE-29A2-BF4F-D2AAA6E0BA2D}"/>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a:p>
            <a:r>
              <a:rPr lang="fr-CA" dirty="0"/>
              <a:t>  </a:t>
            </a:r>
            <a:r>
              <a:rPr lang="fr-CA" dirty="0">
                <a:solidFill>
                  <a:schemeClr val="bg1"/>
                </a:solidFill>
              </a:rPr>
              <a:t>AUTRES </a:t>
            </a:r>
            <a:r>
              <a:rPr lang="fr-CA" sz="2800" dirty="0">
                <a:solidFill>
                  <a:schemeClr val="bg1"/>
                </a:solidFill>
              </a:rPr>
              <a:t>RESSOURCES</a:t>
            </a:r>
            <a:endParaRPr lang="fr-CA" dirty="0">
              <a:solidFill>
                <a:schemeClr val="bg1"/>
              </a:solidFill>
            </a:endParaRPr>
          </a:p>
        </p:txBody>
      </p:sp>
      <p:pic>
        <p:nvPicPr>
          <p:cNvPr id="8" name="Image 7" descr="Une image contenant texte, Police, symbole, logo&#10;&#10;Description générée automatiquement">
            <a:extLst>
              <a:ext uri="{FF2B5EF4-FFF2-40B4-BE49-F238E27FC236}">
                <a16:creationId xmlns:a16="http://schemas.microsoft.com/office/drawing/2014/main" id="{8209D59A-7CC1-826B-0A46-B777CDACD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sp>
        <p:nvSpPr>
          <p:cNvPr id="13" name="Titre 1">
            <a:extLst>
              <a:ext uri="{FF2B5EF4-FFF2-40B4-BE49-F238E27FC236}">
                <a16:creationId xmlns:a16="http://schemas.microsoft.com/office/drawing/2014/main" id="{1495EC6F-FD44-E7F2-0182-58C3ECD4DCA5}"/>
              </a:ext>
            </a:extLst>
          </p:cNvPr>
          <p:cNvSpPr>
            <a:spLocks noGrp="1"/>
          </p:cNvSpPr>
          <p:nvPr>
            <p:ph type="title"/>
          </p:nvPr>
        </p:nvSpPr>
        <p:spPr>
          <a:xfrm>
            <a:off x="838200" y="1521104"/>
            <a:ext cx="10515600" cy="838698"/>
          </a:xfrm>
        </p:spPr>
        <p:txBody>
          <a:bodyPr>
            <a:normAutofit fontScale="90000"/>
          </a:bodyPr>
          <a:lstStyle/>
          <a:p>
            <a:r>
              <a:rPr lang="fr-CA" sz="6000" b="1" dirty="0"/>
              <a:t>Programme de Mentorat FMOQ</a:t>
            </a:r>
            <a:endParaRPr lang="fr-CA" sz="5400" dirty="0"/>
          </a:p>
        </p:txBody>
      </p:sp>
      <p:sp>
        <p:nvSpPr>
          <p:cNvPr id="5" name="ZoneTexte 4">
            <a:extLst>
              <a:ext uri="{FF2B5EF4-FFF2-40B4-BE49-F238E27FC236}">
                <a16:creationId xmlns:a16="http://schemas.microsoft.com/office/drawing/2014/main" id="{068F170A-07E6-7E76-ACA7-486AA2976C6B}"/>
              </a:ext>
            </a:extLst>
          </p:cNvPr>
          <p:cNvSpPr txBox="1"/>
          <p:nvPr/>
        </p:nvSpPr>
        <p:spPr>
          <a:xfrm>
            <a:off x="7010511" y="3092115"/>
            <a:ext cx="4791740" cy="1200329"/>
          </a:xfrm>
          <a:prstGeom prst="rect">
            <a:avLst/>
          </a:prstGeom>
          <a:noFill/>
        </p:spPr>
        <p:txBody>
          <a:bodyPr wrap="square" rtlCol="0">
            <a:spAutoFit/>
          </a:bodyPr>
          <a:lstStyle/>
          <a:p>
            <a:pPr algn="l" rtl="0" fontAlgn="base"/>
            <a:r>
              <a:rPr lang="fr-CA" b="1" dirty="0">
                <a:solidFill>
                  <a:srgbClr val="000000"/>
                </a:solidFill>
                <a:latin typeface="Calibri" panose="020F0502020204030204" pitchFamily="34" charset="0"/>
              </a:rPr>
              <a:t>Mentor</a:t>
            </a:r>
            <a:r>
              <a:rPr lang="fr-CA" sz="1800" b="0" i="0" dirty="0">
                <a:solidFill>
                  <a:srgbClr val="000000"/>
                </a:solidFill>
                <a:effectLst/>
                <a:latin typeface="Calibri" panose="020F0502020204030204" pitchFamily="34" charset="0"/>
              </a:rPr>
              <a:t> </a:t>
            </a:r>
            <a:endParaRPr lang="fr-CA"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fr-CA" sz="1800" b="0" i="0" dirty="0">
                <a:solidFill>
                  <a:srgbClr val="000000"/>
                </a:solidFill>
                <a:effectLst/>
                <a:latin typeface="Calibri" panose="020F0502020204030204" pitchFamily="34" charset="0"/>
              </a:rPr>
              <a:t>Soutenir la relève  </a:t>
            </a:r>
          </a:p>
          <a:p>
            <a:pPr marL="285750" indent="-285750" algn="l" rtl="0" fontAlgn="base">
              <a:buFont typeface="Arial" panose="020B0604020202020204" pitchFamily="34" charset="0"/>
              <a:buChar char="•"/>
            </a:pPr>
            <a:r>
              <a:rPr lang="fr-CA" sz="1800" b="0" i="0" dirty="0">
                <a:solidFill>
                  <a:srgbClr val="000000"/>
                </a:solidFill>
                <a:effectLst/>
                <a:latin typeface="Calibri" panose="020F0502020204030204" pitchFamily="34" charset="0"/>
              </a:rPr>
              <a:t>Transmettre son expérience et sa passion </a:t>
            </a:r>
          </a:p>
          <a:p>
            <a:pPr marL="285750" indent="-285750" algn="l" rtl="0" fontAlgn="base">
              <a:buFont typeface="Arial" panose="020B0604020202020204" pitchFamily="34" charset="0"/>
              <a:buChar char="•"/>
            </a:pPr>
            <a:r>
              <a:rPr lang="fr-CA" sz="1800" b="0" i="0" dirty="0">
                <a:solidFill>
                  <a:srgbClr val="000000"/>
                </a:solidFill>
                <a:effectLst/>
                <a:latin typeface="Calibri" panose="020F0502020204030204" pitchFamily="34" charset="0"/>
              </a:rPr>
              <a:t>S’exposer à de nouvelles idées </a:t>
            </a:r>
          </a:p>
        </p:txBody>
      </p:sp>
      <p:pic>
        <p:nvPicPr>
          <p:cNvPr id="6" name="Image 5" descr="Une image contenant Police, logo, Graphique, conception&#10;&#10;Description générée automatiquement">
            <a:extLst>
              <a:ext uri="{FF2B5EF4-FFF2-40B4-BE49-F238E27FC236}">
                <a16:creationId xmlns:a16="http://schemas.microsoft.com/office/drawing/2014/main" id="{EB088B87-8C4D-0A0C-B06C-9B0594516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249" y="5336896"/>
            <a:ext cx="3066551" cy="1201228"/>
          </a:xfrm>
          <a:prstGeom prst="rect">
            <a:avLst/>
          </a:prstGeom>
        </p:spPr>
      </p:pic>
      <p:cxnSp>
        <p:nvCxnSpPr>
          <p:cNvPr id="2" name="Connecteur droit 1">
            <a:extLst>
              <a:ext uri="{FF2B5EF4-FFF2-40B4-BE49-F238E27FC236}">
                <a16:creationId xmlns:a16="http://schemas.microsoft.com/office/drawing/2014/main" id="{43830E42-73B9-1324-38F9-774C6E7794C8}"/>
              </a:ext>
            </a:extLst>
          </p:cNvPr>
          <p:cNvCxnSpPr>
            <a:cxnSpLocks/>
          </p:cNvCxnSpPr>
          <p:nvPr/>
        </p:nvCxnSpPr>
        <p:spPr>
          <a:xfrm>
            <a:off x="6638223" y="3092115"/>
            <a:ext cx="0" cy="1389448"/>
          </a:xfrm>
          <a:prstGeom prst="line">
            <a:avLst/>
          </a:prstGeom>
        </p:spPr>
        <p:style>
          <a:lnRef idx="1">
            <a:schemeClr val="dk1"/>
          </a:lnRef>
          <a:fillRef idx="0">
            <a:schemeClr val="dk1"/>
          </a:fillRef>
          <a:effectRef idx="0">
            <a:schemeClr val="dk1"/>
          </a:effectRef>
          <a:fontRef idx="minor">
            <a:schemeClr val="tx1"/>
          </a:fontRef>
        </p:style>
      </p:cxnSp>
      <p:sp>
        <p:nvSpPr>
          <p:cNvPr id="10" name="ZoneTexte 9">
            <a:extLst>
              <a:ext uri="{FF2B5EF4-FFF2-40B4-BE49-F238E27FC236}">
                <a16:creationId xmlns:a16="http://schemas.microsoft.com/office/drawing/2014/main" id="{BA256B7B-CD6E-3821-8BE3-CB01FA4416F5}"/>
              </a:ext>
            </a:extLst>
          </p:cNvPr>
          <p:cNvSpPr txBox="1"/>
          <p:nvPr/>
        </p:nvSpPr>
        <p:spPr>
          <a:xfrm>
            <a:off x="838200" y="3086826"/>
            <a:ext cx="6150617" cy="1200329"/>
          </a:xfrm>
          <a:prstGeom prst="rect">
            <a:avLst/>
          </a:prstGeom>
          <a:noFill/>
        </p:spPr>
        <p:txBody>
          <a:bodyPr wrap="square" rtlCol="0">
            <a:spAutoFit/>
          </a:bodyPr>
          <a:lstStyle/>
          <a:p>
            <a:pPr algn="l" rtl="0" fontAlgn="base"/>
            <a:r>
              <a:rPr lang="fr-CA" b="1" dirty="0">
                <a:solidFill>
                  <a:srgbClr val="000000"/>
                </a:solidFill>
                <a:latin typeface="Calibri" panose="020F0502020204030204" pitchFamily="34" charset="0"/>
              </a:rPr>
              <a:t>Mentoré</a:t>
            </a:r>
            <a:r>
              <a:rPr lang="fr-CA" sz="1800" b="0" i="0" dirty="0">
                <a:solidFill>
                  <a:srgbClr val="000000"/>
                </a:solidFill>
                <a:effectLst/>
                <a:latin typeface="Calibri" panose="020F0502020204030204" pitchFamily="34" charset="0"/>
              </a:rPr>
              <a:t> </a:t>
            </a:r>
            <a:endParaRPr lang="fr-CA"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fr-CA" b="0" i="0" dirty="0">
                <a:solidFill>
                  <a:srgbClr val="000000"/>
                </a:solidFill>
                <a:effectLst/>
                <a:latin typeface="Calibri" panose="020F0502020204030204" pitchFamily="34" charset="0"/>
              </a:rPr>
              <a:t>S’outiller pour mieux gérer les défis en début de pratique </a:t>
            </a:r>
          </a:p>
          <a:p>
            <a:pPr marL="285750" indent="-285750" algn="l" rtl="0" fontAlgn="base">
              <a:buFont typeface="Arial" panose="020B0604020202020204" pitchFamily="34" charset="0"/>
              <a:buChar char="•"/>
            </a:pPr>
            <a:r>
              <a:rPr lang="fr-CA" sz="1800" b="0" i="0" dirty="0">
                <a:solidFill>
                  <a:srgbClr val="000000"/>
                </a:solidFill>
                <a:effectLst/>
                <a:latin typeface="Calibri" panose="020F0502020204030204" pitchFamily="34" charset="0"/>
              </a:rPr>
              <a:t>Consolider sa confiance grâce au soutien du mentor </a:t>
            </a:r>
          </a:p>
          <a:p>
            <a:pPr marL="285750" indent="-285750" algn="l" rtl="0" fontAlgn="base">
              <a:buFont typeface="Arial" panose="020B0604020202020204" pitchFamily="34" charset="0"/>
              <a:buChar char="•"/>
            </a:pPr>
            <a:r>
              <a:rPr lang="fr-CA" sz="1800" b="0" i="0" dirty="0">
                <a:solidFill>
                  <a:srgbClr val="000000"/>
                </a:solidFill>
                <a:effectLst/>
                <a:latin typeface="Calibri" panose="020F0502020204030204" pitchFamily="34" charset="0"/>
              </a:rPr>
              <a:t>Échanger en toute confidentialité </a:t>
            </a:r>
            <a:endParaRPr lang="fr-CA" sz="1800" dirty="0"/>
          </a:p>
        </p:txBody>
      </p:sp>
    </p:spTree>
    <p:extLst>
      <p:ext uri="{BB962C8B-B14F-4D97-AF65-F5344CB8AC3E}">
        <p14:creationId xmlns:p14="http://schemas.microsoft.com/office/powerpoint/2010/main" val="138937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Police, symbole, logo&#10;&#10;Description générée automatiquement">
            <a:extLst>
              <a:ext uri="{FF2B5EF4-FFF2-40B4-BE49-F238E27FC236}">
                <a16:creationId xmlns:a16="http://schemas.microsoft.com/office/drawing/2014/main" id="{E8831D4B-8348-ECE1-170D-106FFB976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062" y="479107"/>
            <a:ext cx="2153421" cy="5899785"/>
          </a:xfrm>
          <a:prstGeom prst="rect">
            <a:avLst/>
          </a:prstGeom>
        </p:spPr>
      </p:pic>
      <p:sp>
        <p:nvSpPr>
          <p:cNvPr id="2" name="Titre 1">
            <a:extLst>
              <a:ext uri="{FF2B5EF4-FFF2-40B4-BE49-F238E27FC236}">
                <a16:creationId xmlns:a16="http://schemas.microsoft.com/office/drawing/2014/main" id="{E9111727-3AC3-EE4C-3A4A-2AA37B932DD6}"/>
              </a:ext>
            </a:extLst>
          </p:cNvPr>
          <p:cNvSpPr txBox="1">
            <a:spLocks/>
          </p:cNvSpPr>
          <p:nvPr/>
        </p:nvSpPr>
        <p:spPr>
          <a:xfrm>
            <a:off x="8287789" y="5613231"/>
            <a:ext cx="3173530" cy="765661"/>
          </a:xfrm>
          <a:prstGeom prst="rect">
            <a:avLst/>
          </a:prstGeom>
          <a:solidFill>
            <a:srgbClr val="801B3B"/>
          </a:solidFill>
          <a:ln w="38100">
            <a:solidFill>
              <a:srgbClr val="801B3B"/>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CA" sz="4800" b="1" dirty="0">
                <a:solidFill>
                  <a:schemeClr val="bg1"/>
                </a:solidFill>
              </a:rPr>
              <a:t>Merci !</a:t>
            </a:r>
          </a:p>
        </p:txBody>
      </p:sp>
      <p:sp>
        <p:nvSpPr>
          <p:cNvPr id="3" name="Espace réservé du contenu 2">
            <a:extLst>
              <a:ext uri="{FF2B5EF4-FFF2-40B4-BE49-F238E27FC236}">
                <a16:creationId xmlns:a16="http://schemas.microsoft.com/office/drawing/2014/main" id="{086FBA18-905E-DC9C-1898-36AE50B2436C}"/>
              </a:ext>
            </a:extLst>
          </p:cNvPr>
          <p:cNvSpPr txBox="1">
            <a:spLocks/>
          </p:cNvSpPr>
          <p:nvPr/>
        </p:nvSpPr>
        <p:spPr>
          <a:xfrm>
            <a:off x="3429000" y="1615793"/>
            <a:ext cx="7899400" cy="4522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fr-CA" kern="100" dirty="0">
                <a:latin typeface="Calibri" panose="020F0502020204030204" pitchFamily="34" charset="0"/>
                <a:ea typeface="Calibri" panose="020F0502020204030204" pitchFamily="34" charset="0"/>
                <a:cs typeface="Times New Roman" panose="02020603050405020304" pitchFamily="18" charset="0"/>
              </a:rPr>
              <a:t>Vous souhaitez faciliter l’organisation d’activités de DPC accréditées dans votre lieu de travail ?</a:t>
            </a:r>
          </a:p>
          <a:p>
            <a:pPr>
              <a:lnSpc>
                <a:spcPct val="107000"/>
              </a:lnSpc>
              <a:spcAft>
                <a:spcPts val="800"/>
              </a:spcAft>
            </a:pPr>
            <a:r>
              <a:rPr lang="fr-CA" kern="100" dirty="0">
                <a:latin typeface="Calibri" panose="020F0502020204030204" pitchFamily="34" charset="0"/>
                <a:ea typeface="Calibri" panose="020F0502020204030204" pitchFamily="34" charset="0"/>
                <a:cs typeface="Times New Roman" panose="02020603050405020304" pitchFamily="18" charset="0"/>
              </a:rPr>
              <a:t>Rejoignez notre réseau de responsables locaux de formation et soumettez directement vos demandes d’accréditation dans </a:t>
            </a:r>
            <a:r>
              <a:rPr lang="fr-CA" kern="100" dirty="0">
                <a:latin typeface="Calibri" panose="020F0502020204030204" pitchFamily="34" charset="0"/>
                <a:cs typeface="Times New Roman" panose="02020603050405020304" pitchFamily="18" charset="0"/>
              </a:rPr>
              <a:t>notre</a:t>
            </a:r>
            <a:r>
              <a:rPr lang="fr-CA" kern="100" dirty="0">
                <a:latin typeface="Calibri" panose="020F0502020204030204" pitchFamily="34" charset="0"/>
                <a:ea typeface="Calibri" panose="020F0502020204030204" pitchFamily="34" charset="0"/>
                <a:cs typeface="Times New Roman" panose="02020603050405020304" pitchFamily="18" charset="0"/>
              </a:rPr>
              <a:t> site dédié.</a:t>
            </a:r>
          </a:p>
          <a:p>
            <a:pPr>
              <a:lnSpc>
                <a:spcPct val="107000"/>
              </a:lnSpc>
              <a:spcAft>
                <a:spcPts val="800"/>
              </a:spcAft>
            </a:pPr>
            <a:r>
              <a:rPr lang="fr-CA" kern="100" dirty="0">
                <a:latin typeface="Calibri" panose="020F0502020204030204" pitchFamily="34" charset="0"/>
                <a:ea typeface="Calibri" panose="020F0502020204030204" pitchFamily="34" charset="0"/>
                <a:cs typeface="Times New Roman" panose="02020603050405020304" pitchFamily="18" charset="0"/>
              </a:rPr>
              <a:t>Discutez des </a:t>
            </a:r>
            <a:r>
              <a:rPr lang="fr-CA" kern="100" dirty="0">
                <a:latin typeface="Calibri" panose="020F0502020204030204" pitchFamily="34" charset="0"/>
                <a:cs typeface="Times New Roman" panose="02020603050405020304" pitchFamily="18" charset="0"/>
              </a:rPr>
              <a:t>conditions</a:t>
            </a:r>
            <a:r>
              <a:rPr lang="fr-CA" kern="100" dirty="0">
                <a:latin typeface="Calibri" panose="020F0502020204030204" pitchFamily="34" charset="0"/>
                <a:ea typeface="Calibri" panose="020F0502020204030204" pitchFamily="34" charset="0"/>
                <a:cs typeface="Times New Roman" panose="02020603050405020304" pitchFamily="18" charset="0"/>
              </a:rPr>
              <a:t> et prérequis avec votre responsable régional de formation et communiquez avec nous : </a:t>
            </a:r>
            <a:r>
              <a:rPr lang="fr-CA" b="1" u="sng" kern="100" dirty="0">
                <a:solidFill>
                  <a:srgbClr val="801B3B"/>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dfp@fmoq.org</a:t>
            </a:r>
            <a:endParaRPr lang="fr-CA" b="1" kern="100" dirty="0">
              <a:solidFill>
                <a:srgbClr val="801B3B"/>
              </a:solidFill>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Titre 1">
            <a:extLst>
              <a:ext uri="{FF2B5EF4-FFF2-40B4-BE49-F238E27FC236}">
                <a16:creationId xmlns:a16="http://schemas.microsoft.com/office/drawing/2014/main" id="{8EB94674-A7C5-980B-CD75-0591CC3209F1}"/>
              </a:ext>
            </a:extLst>
          </p:cNvPr>
          <p:cNvSpPr txBox="1">
            <a:spLocks/>
          </p:cNvSpPr>
          <p:nvPr/>
        </p:nvSpPr>
        <p:spPr>
          <a:xfrm>
            <a:off x="3479800" y="411970"/>
            <a:ext cx="7772400" cy="10445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5400" b="1" dirty="0"/>
              <a:t>Devenez responsable local !</a:t>
            </a:r>
            <a:endParaRPr lang="fr-CA" sz="5400" dirty="0"/>
          </a:p>
        </p:txBody>
      </p:sp>
    </p:spTree>
    <p:extLst>
      <p:ext uri="{BB962C8B-B14F-4D97-AF65-F5344CB8AC3E}">
        <p14:creationId xmlns:p14="http://schemas.microsoft.com/office/powerpoint/2010/main" val="408601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9758C-B4FB-4134-AE33-E913567B9757}"/>
              </a:ext>
            </a:extLst>
          </p:cNvPr>
          <p:cNvSpPr>
            <a:spLocks noGrp="1"/>
          </p:cNvSpPr>
          <p:nvPr>
            <p:ph type="ctrTitle"/>
          </p:nvPr>
        </p:nvSpPr>
        <p:spPr>
          <a:xfrm>
            <a:off x="3666836" y="1067403"/>
            <a:ext cx="8344189" cy="4723194"/>
          </a:xfrm>
        </p:spPr>
        <p:txBody>
          <a:bodyPr anchor="ctr">
            <a:normAutofit/>
          </a:bodyPr>
          <a:lstStyle/>
          <a:p>
            <a:pPr rtl="0"/>
            <a:br>
              <a:rPr lang="fr-FR" sz="2400" dirty="0"/>
            </a:br>
            <a:br>
              <a:rPr lang="fr-FR" sz="2400" dirty="0"/>
            </a:br>
            <a:br>
              <a:rPr lang="fr-FR" sz="2400" dirty="0"/>
            </a:br>
            <a:br>
              <a:rPr lang="fr-FR" sz="2400" dirty="0"/>
            </a:br>
            <a:br>
              <a:rPr lang="fr-FR" sz="2400" dirty="0"/>
            </a:br>
            <a:r>
              <a:rPr lang="fr-FR" sz="2400" dirty="0"/>
              <a:t>-Formation du réseau de DPC de la FMOQ suivi en 2017</a:t>
            </a:r>
            <a:br>
              <a:rPr lang="fr-FR" sz="2400" dirty="0"/>
            </a:br>
            <a:br>
              <a:rPr lang="fr-FR" sz="2400" dirty="0"/>
            </a:br>
            <a:r>
              <a:rPr lang="fr-FR" sz="2400" dirty="0"/>
              <a:t>-</a:t>
            </a:r>
            <a:r>
              <a:rPr lang="fr-FR" sz="2400" dirty="0" err="1"/>
              <a:t>Recertification</a:t>
            </a:r>
            <a:r>
              <a:rPr lang="fr-FR" sz="2400" dirty="0"/>
              <a:t> en 2021</a:t>
            </a:r>
            <a:br>
              <a:rPr lang="fr-FR" sz="2400" dirty="0"/>
            </a:br>
            <a:br>
              <a:rPr lang="fr-FR" sz="2400" dirty="0"/>
            </a:br>
            <a:r>
              <a:rPr lang="fr-FR" sz="2400" dirty="0"/>
              <a:t>-3 réunions de responsables régionaux/an (1/2 journée en </a:t>
            </a:r>
            <a:r>
              <a:rPr lang="fr-FR" sz="2400" dirty="0" err="1"/>
              <a:t>visio</a:t>
            </a:r>
            <a:r>
              <a:rPr lang="fr-FR" sz="2400" dirty="0"/>
              <a:t>)</a:t>
            </a:r>
            <a:br>
              <a:rPr lang="fr-FR" sz="2400" dirty="0"/>
            </a:br>
            <a:br>
              <a:rPr lang="fr-FR" sz="2400" dirty="0"/>
            </a:br>
            <a:r>
              <a:rPr lang="fr-FR" sz="2400" dirty="0"/>
              <a:t>-1 rencontre/an avec les responsables locaux (dernière  05-2024)</a:t>
            </a:r>
            <a:br>
              <a:rPr lang="fr-FR" sz="2400" dirty="0"/>
            </a:br>
            <a:br>
              <a:rPr lang="fr-FR" sz="1800" dirty="0"/>
            </a:br>
            <a:endParaRPr lang="fr-CA" sz="7200" dirty="0"/>
          </a:p>
        </p:txBody>
      </p:sp>
      <p:sp>
        <p:nvSpPr>
          <p:cNvPr id="3" name="Sous-titre 2">
            <a:extLst>
              <a:ext uri="{FF2B5EF4-FFF2-40B4-BE49-F238E27FC236}">
                <a16:creationId xmlns:a16="http://schemas.microsoft.com/office/drawing/2014/main" id="{87E5412D-B06D-4469-A01B-81ADE4DDA951}"/>
              </a:ext>
            </a:extLst>
          </p:cNvPr>
          <p:cNvSpPr>
            <a:spLocks noGrp="1"/>
          </p:cNvSpPr>
          <p:nvPr>
            <p:ph type="subTitle" idx="1"/>
          </p:nvPr>
        </p:nvSpPr>
        <p:spPr>
          <a:xfrm>
            <a:off x="977490" y="1067403"/>
            <a:ext cx="2759857" cy="4723194"/>
          </a:xfrm>
        </p:spPr>
        <p:txBody>
          <a:bodyPr anchor="ctr">
            <a:normAutofit/>
          </a:bodyPr>
          <a:lstStyle/>
          <a:p>
            <a:r>
              <a:rPr lang="fr-CA" b="1" dirty="0">
                <a:solidFill>
                  <a:srgbClr val="FFFFFF"/>
                </a:solidFill>
                <a:effectLst>
                  <a:outerShdw blurRad="38100" dist="38100" dir="2700000" algn="tl">
                    <a:srgbClr val="000000">
                      <a:alpha val="43137"/>
                    </a:srgbClr>
                  </a:outerShdw>
                </a:effectLst>
              </a:rPr>
              <a:t>Formations de responsable de formation AMOBSL</a:t>
            </a:r>
          </a:p>
        </p:txBody>
      </p:sp>
      <p:pic>
        <p:nvPicPr>
          <p:cNvPr id="4" name="Image 3">
            <a:extLst>
              <a:ext uri="{FF2B5EF4-FFF2-40B4-BE49-F238E27FC236}">
                <a16:creationId xmlns:a16="http://schemas.microsoft.com/office/drawing/2014/main" id="{9621C4CC-CD27-4B3F-96FC-7528BE25AE81}"/>
              </a:ext>
            </a:extLst>
          </p:cNvPr>
          <p:cNvPicPr>
            <a:picLocks noChangeAspect="1"/>
          </p:cNvPicPr>
          <p:nvPr/>
        </p:nvPicPr>
        <p:blipFill>
          <a:blip r:embed="rId2"/>
          <a:stretch>
            <a:fillRect/>
          </a:stretch>
        </p:blipFill>
        <p:spPr>
          <a:xfrm>
            <a:off x="643467" y="131586"/>
            <a:ext cx="6608637" cy="1871634"/>
          </a:xfrm>
          <a:prstGeom prst="rect">
            <a:avLst/>
          </a:prstGeom>
        </p:spPr>
      </p:pic>
    </p:spTree>
    <p:extLst>
      <p:ext uri="{BB962C8B-B14F-4D97-AF65-F5344CB8AC3E}">
        <p14:creationId xmlns:p14="http://schemas.microsoft.com/office/powerpoint/2010/main" val="61560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9758C-B4FB-4134-AE33-E913567B9757}"/>
              </a:ext>
            </a:extLst>
          </p:cNvPr>
          <p:cNvSpPr>
            <a:spLocks noGrp="1"/>
          </p:cNvSpPr>
          <p:nvPr>
            <p:ph type="ctrTitle"/>
          </p:nvPr>
        </p:nvSpPr>
        <p:spPr>
          <a:xfrm>
            <a:off x="5974079" y="1067403"/>
            <a:ext cx="5496561" cy="4723194"/>
          </a:xfrm>
        </p:spPr>
        <p:txBody>
          <a:bodyPr anchor="ctr">
            <a:normAutofit/>
          </a:bodyPr>
          <a:lstStyle/>
          <a:p>
            <a:r>
              <a:rPr lang="fr-CA" sz="7200" dirty="0">
                <a:effectLst>
                  <a:outerShdw blurRad="38100" dist="38100" dir="2700000" algn="tl">
                    <a:srgbClr val="000000">
                      <a:alpha val="43137"/>
                    </a:srgbClr>
                  </a:outerShdw>
                </a:effectLst>
              </a:rPr>
              <a:t>Questions?</a:t>
            </a:r>
          </a:p>
        </p:txBody>
      </p:sp>
      <p:pic>
        <p:nvPicPr>
          <p:cNvPr id="4" name="Image 3">
            <a:extLst>
              <a:ext uri="{FF2B5EF4-FFF2-40B4-BE49-F238E27FC236}">
                <a16:creationId xmlns:a16="http://schemas.microsoft.com/office/drawing/2014/main" id="{ABC57CE8-B057-AD8D-CBB3-5A5D1CB3A18F}"/>
              </a:ext>
            </a:extLst>
          </p:cNvPr>
          <p:cNvPicPr>
            <a:picLocks noChangeAspect="1"/>
          </p:cNvPicPr>
          <p:nvPr/>
        </p:nvPicPr>
        <p:blipFill>
          <a:blip r:embed="rId2"/>
          <a:stretch>
            <a:fillRect/>
          </a:stretch>
        </p:blipFill>
        <p:spPr>
          <a:xfrm>
            <a:off x="721360" y="756602"/>
            <a:ext cx="4856480" cy="3649948"/>
          </a:xfrm>
          <a:prstGeom prst="rect">
            <a:avLst/>
          </a:prstGeom>
        </p:spPr>
      </p:pic>
      <p:sp>
        <p:nvSpPr>
          <p:cNvPr id="3" name="Sous-titre 2">
            <a:extLst>
              <a:ext uri="{FF2B5EF4-FFF2-40B4-BE49-F238E27FC236}">
                <a16:creationId xmlns:a16="http://schemas.microsoft.com/office/drawing/2014/main" id="{87E5412D-B06D-4469-A01B-81ADE4DDA951}"/>
              </a:ext>
            </a:extLst>
          </p:cNvPr>
          <p:cNvSpPr>
            <a:spLocks noGrp="1"/>
          </p:cNvSpPr>
          <p:nvPr>
            <p:ph type="subTitle" idx="1"/>
          </p:nvPr>
        </p:nvSpPr>
        <p:spPr>
          <a:xfrm>
            <a:off x="977490" y="1067403"/>
            <a:ext cx="2759857" cy="3028347"/>
          </a:xfrm>
        </p:spPr>
        <p:txBody>
          <a:bodyPr anchor="ctr">
            <a:normAutofit/>
          </a:bodyPr>
          <a:lstStyle/>
          <a:p>
            <a:endParaRPr lang="fr-CA" sz="3600" b="1" dirty="0">
              <a:solidFill>
                <a:srgbClr val="FFFFFF"/>
              </a:solidFill>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1BDC7C3C-F475-4E65-ADEF-07D3FADFFD32}"/>
              </a:ext>
            </a:extLst>
          </p:cNvPr>
          <p:cNvPicPr>
            <a:picLocks noChangeAspect="1"/>
          </p:cNvPicPr>
          <p:nvPr/>
        </p:nvPicPr>
        <p:blipFill>
          <a:blip r:embed="rId3"/>
          <a:stretch>
            <a:fillRect/>
          </a:stretch>
        </p:blipFill>
        <p:spPr>
          <a:xfrm>
            <a:off x="643467" y="4961331"/>
            <a:ext cx="4730906" cy="1164437"/>
          </a:xfrm>
          <a:prstGeom prst="rect">
            <a:avLst/>
          </a:prstGeom>
        </p:spPr>
      </p:pic>
    </p:spTree>
    <p:extLst>
      <p:ext uri="{BB962C8B-B14F-4D97-AF65-F5344CB8AC3E}">
        <p14:creationId xmlns:p14="http://schemas.microsoft.com/office/powerpoint/2010/main" val="307441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79758C-B4FB-4134-AE33-E913567B9757}"/>
              </a:ext>
            </a:extLst>
          </p:cNvPr>
          <p:cNvSpPr>
            <a:spLocks noGrp="1"/>
          </p:cNvSpPr>
          <p:nvPr>
            <p:ph type="ctrTitle"/>
          </p:nvPr>
        </p:nvSpPr>
        <p:spPr>
          <a:xfrm>
            <a:off x="4229100" y="1067402"/>
            <a:ext cx="6167629" cy="4530757"/>
          </a:xfrm>
        </p:spPr>
        <p:txBody>
          <a:bodyPr anchor="ctr">
            <a:normAutofit fontScale="90000"/>
          </a:bodyPr>
          <a:lstStyle/>
          <a:p>
            <a:br>
              <a:rPr lang="fr-CA" sz="2400" dirty="0"/>
            </a:br>
            <a:br>
              <a:rPr lang="fr-CA" sz="2400" dirty="0"/>
            </a:br>
            <a:r>
              <a:rPr lang="fr-CA" sz="2200" dirty="0"/>
              <a:t>Dre Jacinthe Bordeleau</a:t>
            </a:r>
            <a:br>
              <a:rPr lang="fr-CA" sz="2200" dirty="0"/>
            </a:br>
            <a:br>
              <a:rPr lang="fr-CA" sz="2200" dirty="0"/>
            </a:br>
            <a:r>
              <a:rPr lang="fr-CA" sz="2200" dirty="0"/>
              <a:t>Dre Annie Deschênes</a:t>
            </a:r>
            <a:br>
              <a:rPr lang="fr-CA" sz="2200" dirty="0"/>
            </a:br>
            <a:br>
              <a:rPr lang="fr-CA" sz="2200" dirty="0"/>
            </a:br>
            <a:r>
              <a:rPr lang="fr-CA" sz="2200" dirty="0"/>
              <a:t>Dre </a:t>
            </a:r>
            <a:r>
              <a:rPr lang="fr-CA" sz="2200" dirty="0" err="1"/>
              <a:t>Marie-Eve</a:t>
            </a:r>
            <a:r>
              <a:rPr lang="fr-CA" sz="2200" dirty="0"/>
              <a:t> Ouellet</a:t>
            </a:r>
            <a:br>
              <a:rPr lang="fr-CA" sz="2200" dirty="0"/>
            </a:br>
            <a:br>
              <a:rPr lang="fr-CA" sz="2200" dirty="0"/>
            </a:br>
            <a:r>
              <a:rPr lang="fr-CA" sz="2200" dirty="0"/>
              <a:t>Dr Mathieu Roy -GMF du Fleuve</a:t>
            </a:r>
            <a:br>
              <a:rPr lang="fr-CA" sz="2200" dirty="0"/>
            </a:br>
            <a:r>
              <a:rPr lang="fr-CA" sz="2200" dirty="0"/>
              <a:t>Dre Marie-Soleil Lanthier Veilleux- GMF de l’Estuaire (GMF-U)</a:t>
            </a:r>
            <a:br>
              <a:rPr lang="fr-CA" sz="2200" dirty="0"/>
            </a:br>
            <a:r>
              <a:rPr lang="fr-CA" sz="2200" dirty="0"/>
              <a:t>Dre Virginie Lehoux- GMF de l’Estuaire (GMF-U)</a:t>
            </a:r>
            <a:br>
              <a:rPr lang="fr-CA" sz="2200" dirty="0"/>
            </a:br>
            <a:br>
              <a:rPr lang="fr-CA" sz="2200" dirty="0"/>
            </a:br>
            <a:r>
              <a:rPr lang="fr-CA" sz="2200" dirty="0"/>
              <a:t>Dre Annie Lavoie</a:t>
            </a:r>
            <a:br>
              <a:rPr lang="fr-CA" sz="2200" dirty="0"/>
            </a:br>
            <a:br>
              <a:rPr lang="fr-CA" sz="2200" dirty="0"/>
            </a:br>
            <a:r>
              <a:rPr lang="fr-CA" sz="2200" dirty="0"/>
              <a:t>Dre Laurence Chaput</a:t>
            </a:r>
            <a:br>
              <a:rPr lang="fr-CA" sz="2200" dirty="0"/>
            </a:br>
            <a:br>
              <a:rPr lang="fr-CA" sz="2200" dirty="0"/>
            </a:br>
            <a:r>
              <a:rPr lang="fr-CA" sz="2200" dirty="0"/>
              <a:t>Dr Tommy Bélanger-Lizotte</a:t>
            </a:r>
            <a:br>
              <a:rPr lang="fr-CA" sz="1800" dirty="0"/>
            </a:br>
            <a:endParaRPr lang="fr-CA" sz="7200" dirty="0"/>
          </a:p>
        </p:txBody>
      </p:sp>
      <p:sp>
        <p:nvSpPr>
          <p:cNvPr id="3" name="Sous-titre 2">
            <a:extLst>
              <a:ext uri="{FF2B5EF4-FFF2-40B4-BE49-F238E27FC236}">
                <a16:creationId xmlns:a16="http://schemas.microsoft.com/office/drawing/2014/main" id="{87E5412D-B06D-4469-A01B-81ADE4DDA951}"/>
              </a:ext>
            </a:extLst>
          </p:cNvPr>
          <p:cNvSpPr>
            <a:spLocks noGrp="1"/>
          </p:cNvSpPr>
          <p:nvPr>
            <p:ph type="subTitle" idx="1"/>
          </p:nvPr>
        </p:nvSpPr>
        <p:spPr>
          <a:xfrm>
            <a:off x="977490" y="1067403"/>
            <a:ext cx="3251610" cy="4723194"/>
          </a:xfrm>
        </p:spPr>
        <p:txBody>
          <a:bodyPr anchor="ctr">
            <a:normAutofit/>
          </a:bodyPr>
          <a:lstStyle/>
          <a:p>
            <a:r>
              <a:rPr lang="fr-CA" sz="2400" dirty="0"/>
              <a:t>MRC des Basques</a:t>
            </a:r>
          </a:p>
          <a:p>
            <a:r>
              <a:rPr lang="fr-CA" sz="2400" dirty="0"/>
              <a:t>MRC Rivière-du-Loup</a:t>
            </a:r>
          </a:p>
          <a:p>
            <a:r>
              <a:rPr lang="fr-CA" sz="2400" dirty="0"/>
              <a:t>MRC Témiscouata</a:t>
            </a:r>
          </a:p>
          <a:p>
            <a:r>
              <a:rPr lang="fr-CA" sz="2400" dirty="0"/>
              <a:t>MRC Rimouski</a:t>
            </a:r>
          </a:p>
          <a:p>
            <a:endParaRPr lang="fr-CA" sz="2400" dirty="0"/>
          </a:p>
          <a:p>
            <a:r>
              <a:rPr lang="fr-CA" sz="2400" dirty="0"/>
              <a:t>MRC Matane</a:t>
            </a:r>
          </a:p>
          <a:p>
            <a:r>
              <a:rPr lang="fr-CA" sz="2400" dirty="0"/>
              <a:t>MRC Mont-Joli</a:t>
            </a:r>
          </a:p>
          <a:p>
            <a:r>
              <a:rPr lang="fr-CA" sz="2400" dirty="0"/>
              <a:t>MRC </a:t>
            </a:r>
            <a:r>
              <a:rPr lang="fr-CA" sz="2400" dirty="0" err="1"/>
              <a:t>Matapedia</a:t>
            </a:r>
            <a:endParaRPr lang="fr-CA" sz="2400" dirty="0"/>
          </a:p>
          <a:p>
            <a:endParaRPr lang="fr-CA" sz="2400" dirty="0">
              <a:solidFill>
                <a:srgbClr val="FFFFFF"/>
              </a:solidFill>
            </a:endParaRPr>
          </a:p>
        </p:txBody>
      </p:sp>
      <p:sp>
        <p:nvSpPr>
          <p:cNvPr id="4" name="ZoneTexte 3">
            <a:extLst>
              <a:ext uri="{FF2B5EF4-FFF2-40B4-BE49-F238E27FC236}">
                <a16:creationId xmlns:a16="http://schemas.microsoft.com/office/drawing/2014/main" id="{4B5A3084-D9BF-42D1-8139-5B89EED9B63E}"/>
              </a:ext>
            </a:extLst>
          </p:cNvPr>
          <p:cNvSpPr txBox="1"/>
          <p:nvPr/>
        </p:nvSpPr>
        <p:spPr>
          <a:xfrm>
            <a:off x="-761999" y="234736"/>
            <a:ext cx="11620499" cy="584775"/>
          </a:xfrm>
          <a:prstGeom prst="rect">
            <a:avLst/>
          </a:prstGeom>
          <a:noFill/>
        </p:spPr>
        <p:txBody>
          <a:bodyPr wrap="square" rtlCol="0">
            <a:spAutoFit/>
          </a:bodyPr>
          <a:lstStyle/>
          <a:p>
            <a:pPr algn="ctr"/>
            <a:r>
              <a:rPr lang="fr-FR" sz="3200" b="1" dirty="0">
                <a:solidFill>
                  <a:schemeClr val="bg1"/>
                </a:solidFill>
                <a:effectLst>
                  <a:outerShdw blurRad="38100" dist="38100" dir="2700000" algn="tl">
                    <a:srgbClr val="000000">
                      <a:alpha val="43137"/>
                    </a:srgbClr>
                  </a:outerShdw>
                </a:effectLst>
              </a:rPr>
              <a:t>Responsables locaux de formation</a:t>
            </a:r>
            <a:endParaRPr lang="fr-CA"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8491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7500E9C-03AB-4180-90D1-56F082E7A7DE}"/>
              </a:ext>
            </a:extLst>
          </p:cNvPr>
          <p:cNvSpPr>
            <a:spLocks noGrp="1"/>
          </p:cNvSpPr>
          <p:nvPr>
            <p:ph type="ctrTitle"/>
          </p:nvPr>
        </p:nvSpPr>
        <p:spPr>
          <a:xfrm>
            <a:off x="704850" y="228600"/>
            <a:ext cx="10782300" cy="962025"/>
          </a:xfrm>
        </p:spPr>
        <p:txBody>
          <a:bodyPr>
            <a:normAutofit/>
          </a:bodyPr>
          <a:lstStyle/>
          <a:p>
            <a:pPr algn="ctr"/>
            <a:r>
              <a:rPr lang="fr-FR" sz="3600" b="1" dirty="0">
                <a:effectLst>
                  <a:outerShdw blurRad="38100" dist="38100" dir="2700000" algn="tl">
                    <a:srgbClr val="000000">
                      <a:alpha val="43137"/>
                    </a:srgbClr>
                  </a:outerShdw>
                </a:effectLst>
              </a:rPr>
              <a:t>Activités réalisées en 2024-2025</a:t>
            </a:r>
            <a:endParaRPr lang="fr-CA" sz="3600" b="1" dirty="0">
              <a:effectLst>
                <a:outerShdw blurRad="38100" dist="38100" dir="2700000" algn="tl">
                  <a:srgbClr val="000000">
                    <a:alpha val="43137"/>
                  </a:srgbClr>
                </a:outerShdw>
              </a:effectLst>
            </a:endParaRPr>
          </a:p>
        </p:txBody>
      </p:sp>
      <p:sp>
        <p:nvSpPr>
          <p:cNvPr id="5" name="Sous-titre 4">
            <a:extLst>
              <a:ext uri="{FF2B5EF4-FFF2-40B4-BE49-F238E27FC236}">
                <a16:creationId xmlns:a16="http://schemas.microsoft.com/office/drawing/2014/main" id="{7ADE7CB5-E739-475F-9ABA-4B168F13468E}"/>
              </a:ext>
            </a:extLst>
          </p:cNvPr>
          <p:cNvSpPr>
            <a:spLocks noGrp="1"/>
          </p:cNvSpPr>
          <p:nvPr>
            <p:ph type="subTitle" idx="1"/>
          </p:nvPr>
        </p:nvSpPr>
        <p:spPr>
          <a:xfrm>
            <a:off x="590550" y="1333501"/>
            <a:ext cx="10896600" cy="4519296"/>
          </a:xfrm>
        </p:spPr>
        <p:txBody>
          <a:bodyPr>
            <a:normAutofit fontScale="92500" lnSpcReduction="20000"/>
          </a:bodyPr>
          <a:lstStyle/>
          <a:p>
            <a:pPr algn="ctr"/>
            <a:r>
              <a:rPr lang="fr-CA" sz="2800" dirty="0">
                <a:solidFill>
                  <a:schemeClr val="tx1"/>
                </a:solidFill>
              </a:rPr>
              <a:t>-TLU </a:t>
            </a:r>
            <a:r>
              <a:rPr lang="fr-CA" sz="2800" dirty="0" err="1">
                <a:solidFill>
                  <a:schemeClr val="tx1"/>
                </a:solidFill>
              </a:rPr>
              <a:t>opioides</a:t>
            </a:r>
            <a:r>
              <a:rPr lang="fr-CA" sz="2800" dirty="0">
                <a:solidFill>
                  <a:schemeClr val="tx1"/>
                </a:solidFill>
              </a:rPr>
              <a:t>(9/2024)</a:t>
            </a:r>
          </a:p>
          <a:p>
            <a:pPr algn="ctr"/>
            <a:r>
              <a:rPr lang="fr-CA" sz="2800" dirty="0">
                <a:solidFill>
                  <a:schemeClr val="tx1"/>
                </a:solidFill>
              </a:rPr>
              <a:t>-Journée du planning : santé des jeunes et des femmes (9/2024)</a:t>
            </a:r>
          </a:p>
          <a:p>
            <a:pPr algn="ctr"/>
            <a:r>
              <a:rPr lang="fr-CA" sz="2800" dirty="0">
                <a:solidFill>
                  <a:schemeClr val="tx1"/>
                </a:solidFill>
              </a:rPr>
              <a:t>-Intervention médicosociale auprès des victimes d’agression sexuelle (10/2024)</a:t>
            </a:r>
          </a:p>
          <a:p>
            <a:pPr algn="ctr"/>
            <a:r>
              <a:rPr lang="fr-CA" sz="2800" dirty="0">
                <a:solidFill>
                  <a:schemeClr val="tx1"/>
                </a:solidFill>
              </a:rPr>
              <a:t>-Paradoxe du poids x2(10/2024)</a:t>
            </a:r>
          </a:p>
          <a:p>
            <a:pPr algn="ctr"/>
            <a:r>
              <a:rPr lang="fr-CA" sz="2800" dirty="0">
                <a:solidFill>
                  <a:schemeClr val="tx1"/>
                </a:solidFill>
              </a:rPr>
              <a:t>-Demande anticipée d’aide à mourir démystifiée (1/2025)</a:t>
            </a:r>
          </a:p>
          <a:p>
            <a:pPr algn="ctr"/>
            <a:r>
              <a:rPr lang="fr-CA" sz="2800" dirty="0">
                <a:solidFill>
                  <a:schemeClr val="tx1"/>
                </a:solidFill>
              </a:rPr>
              <a:t>-Pharmacie éco-responsable: l’exemple de Sainte-Justine (4/2025)</a:t>
            </a:r>
          </a:p>
          <a:p>
            <a:pPr algn="ctr"/>
            <a:r>
              <a:rPr lang="fr-CA" sz="2800" dirty="0">
                <a:solidFill>
                  <a:schemeClr val="tx1"/>
                </a:solidFill>
              </a:rPr>
              <a:t>-Journée de formation en maladies chroniques et santé mentale (4/2025)</a:t>
            </a:r>
          </a:p>
          <a:p>
            <a:pPr algn="ctr"/>
            <a:r>
              <a:rPr lang="fr-CA" sz="2800" dirty="0">
                <a:solidFill>
                  <a:schemeClr val="tx1"/>
                </a:solidFill>
              </a:rPr>
              <a:t>-Diagnostic et dépistage anténatal (4/2025)</a:t>
            </a:r>
          </a:p>
          <a:p>
            <a:pPr algn="ctr"/>
            <a:r>
              <a:rPr lang="fr-CA" sz="2800" dirty="0">
                <a:solidFill>
                  <a:schemeClr val="tx1"/>
                </a:solidFill>
              </a:rPr>
              <a:t>-Périnatalité et parentalité: se développer ensemble (5/2025)</a:t>
            </a:r>
          </a:p>
          <a:p>
            <a:pPr algn="ctr"/>
            <a:r>
              <a:rPr lang="fr-CA" sz="2800" dirty="0">
                <a:solidFill>
                  <a:schemeClr val="tx1"/>
                </a:solidFill>
              </a:rPr>
              <a:t>-Insomnie: pour en finir avec la nuit blanche et migraine (6/2025)</a:t>
            </a:r>
          </a:p>
          <a:p>
            <a:pPr algn="ctr"/>
            <a:endParaRPr lang="fr-CA" sz="2800" dirty="0">
              <a:solidFill>
                <a:srgbClr val="FFFFFF"/>
              </a:solidFill>
            </a:endParaRPr>
          </a:p>
          <a:p>
            <a:pPr algn="ctr"/>
            <a:endParaRPr lang="fr-CA" sz="2800" dirty="0">
              <a:solidFill>
                <a:srgbClr val="FFFFFF"/>
              </a:solidFill>
            </a:endParaRPr>
          </a:p>
          <a:p>
            <a:pPr algn="ctr"/>
            <a:endParaRPr lang="fr-CA" sz="2800" dirty="0">
              <a:solidFill>
                <a:srgbClr val="FFFFFF"/>
              </a:solidFill>
            </a:endParaRPr>
          </a:p>
        </p:txBody>
      </p:sp>
    </p:spTree>
    <p:extLst>
      <p:ext uri="{BB962C8B-B14F-4D97-AF65-F5344CB8AC3E}">
        <p14:creationId xmlns:p14="http://schemas.microsoft.com/office/powerpoint/2010/main" val="40042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7500E9C-03AB-4180-90D1-56F082E7A7DE}"/>
              </a:ext>
            </a:extLst>
          </p:cNvPr>
          <p:cNvSpPr>
            <a:spLocks noGrp="1"/>
          </p:cNvSpPr>
          <p:nvPr>
            <p:ph type="ctrTitle"/>
          </p:nvPr>
        </p:nvSpPr>
        <p:spPr>
          <a:xfrm>
            <a:off x="704850" y="341706"/>
            <a:ext cx="10782300" cy="1077519"/>
          </a:xfrm>
        </p:spPr>
        <p:txBody>
          <a:bodyPr>
            <a:normAutofit/>
          </a:bodyPr>
          <a:lstStyle/>
          <a:p>
            <a:r>
              <a:rPr lang="fr-CA" sz="3600" b="1" dirty="0">
                <a:effectLst>
                  <a:outerShdw blurRad="38100" dist="38100" dir="2700000" algn="tl">
                    <a:srgbClr val="000000">
                      <a:alpha val="43137"/>
                    </a:srgbClr>
                  </a:outerShdw>
                </a:effectLst>
              </a:rPr>
              <a:t>Subventions pour formation </a:t>
            </a:r>
          </a:p>
        </p:txBody>
      </p:sp>
      <p:sp>
        <p:nvSpPr>
          <p:cNvPr id="5" name="Sous-titre 4">
            <a:extLst>
              <a:ext uri="{FF2B5EF4-FFF2-40B4-BE49-F238E27FC236}">
                <a16:creationId xmlns:a16="http://schemas.microsoft.com/office/drawing/2014/main" id="{7ADE7CB5-E739-475F-9ABA-4B168F13468E}"/>
              </a:ext>
            </a:extLst>
          </p:cNvPr>
          <p:cNvSpPr>
            <a:spLocks noGrp="1"/>
          </p:cNvSpPr>
          <p:nvPr>
            <p:ph type="subTitle" idx="1"/>
          </p:nvPr>
        </p:nvSpPr>
        <p:spPr>
          <a:xfrm>
            <a:off x="951346" y="1809749"/>
            <a:ext cx="9758756" cy="4821959"/>
          </a:xfrm>
        </p:spPr>
        <p:txBody>
          <a:bodyPr>
            <a:normAutofit lnSpcReduction="10000"/>
          </a:bodyPr>
          <a:lstStyle/>
          <a:p>
            <a:pPr marL="0" indent="0">
              <a:buNone/>
            </a:pPr>
            <a:r>
              <a:rPr lang="fr-CA" sz="2400" dirty="0"/>
              <a:t>Révisés en 2021</a:t>
            </a:r>
          </a:p>
          <a:p>
            <a:r>
              <a:rPr lang="fr-CA" sz="2400" dirty="0"/>
              <a:t>Pour l’organisation d’une activité régionale/plurirégionale 60$/md membres AMOBSL ad 1500$/formation</a:t>
            </a:r>
          </a:p>
          <a:p>
            <a:r>
              <a:rPr lang="fr-CA" sz="2400" dirty="0"/>
              <a:t>Pour l’organisation d’une activité locale de 3hrs et +: 60$/md membres AMOBSL ad 1500$/formation/milieu</a:t>
            </a:r>
          </a:p>
          <a:p>
            <a:r>
              <a:rPr lang="fr-CA" sz="2400" dirty="0"/>
              <a:t>Pour la création d’une activité, un membre peut avoir une subvention de 600$ (non subventionné par autre organisme/</a:t>
            </a:r>
            <a:r>
              <a:rPr lang="fr-CA" sz="2400" dirty="0" err="1"/>
              <a:t>cie</a:t>
            </a:r>
            <a:r>
              <a:rPr lang="fr-CA" sz="2400" dirty="0"/>
              <a:t>) Maximum de 2 subventions/an/milieu</a:t>
            </a:r>
          </a:p>
          <a:p>
            <a:r>
              <a:rPr lang="fr-CA" sz="2400" dirty="0"/>
              <a:t>1200$/milieu disponible pour l’achat de matériel didactique</a:t>
            </a:r>
          </a:p>
          <a:p>
            <a:endParaRPr lang="fr-CA" sz="3500" dirty="0">
              <a:effectLst>
                <a:outerShdw blurRad="38100" dist="38100" dir="2700000" algn="tl">
                  <a:srgbClr val="000000">
                    <a:alpha val="43137"/>
                  </a:srgbClr>
                </a:outerShdw>
              </a:effectLst>
            </a:endParaRPr>
          </a:p>
          <a:p>
            <a:r>
              <a:rPr lang="fr-CA" sz="3500" dirty="0">
                <a:effectLst>
                  <a:outerShdw blurRad="38100" dist="38100" dir="2700000" algn="tl">
                    <a:srgbClr val="000000">
                      <a:alpha val="43137"/>
                    </a:srgbClr>
                  </a:outerShdw>
                </a:effectLst>
              </a:rPr>
              <a:t>Comment? Faire une demande sur </a:t>
            </a:r>
            <a:r>
              <a:rPr lang="fr-CA" sz="3500"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info@amobsl.com</a:t>
            </a:r>
            <a:r>
              <a:rPr lang="fr-CA" sz="3500" dirty="0">
                <a:effectLst>
                  <a:outerShdw blurRad="38100" dist="38100" dir="2700000" algn="tl">
                    <a:srgbClr val="000000">
                      <a:alpha val="43137"/>
                    </a:srgbClr>
                  </a:outerShdw>
                </a:effectLst>
              </a:rPr>
              <a:t> et celle-ci sera étudiée</a:t>
            </a:r>
          </a:p>
          <a:p>
            <a:pPr algn="ctr"/>
            <a:endParaRPr lang="fr-CA" sz="2800" dirty="0">
              <a:solidFill>
                <a:srgbClr val="FFFFFF"/>
              </a:solidFill>
            </a:endParaRPr>
          </a:p>
        </p:txBody>
      </p:sp>
      <p:pic>
        <p:nvPicPr>
          <p:cNvPr id="2" name="Image 1">
            <a:extLst>
              <a:ext uri="{FF2B5EF4-FFF2-40B4-BE49-F238E27FC236}">
                <a16:creationId xmlns:a16="http://schemas.microsoft.com/office/drawing/2014/main" id="{79006533-9DAE-47BF-9200-41F7390AB4E6}"/>
              </a:ext>
            </a:extLst>
          </p:cNvPr>
          <p:cNvPicPr>
            <a:picLocks noChangeAspect="1"/>
          </p:cNvPicPr>
          <p:nvPr/>
        </p:nvPicPr>
        <p:blipFill>
          <a:blip r:embed="rId3"/>
          <a:stretch>
            <a:fillRect/>
          </a:stretch>
        </p:blipFill>
        <p:spPr>
          <a:xfrm>
            <a:off x="7461344" y="341706"/>
            <a:ext cx="4730655" cy="1164437"/>
          </a:xfrm>
          <a:prstGeom prst="rect">
            <a:avLst/>
          </a:prstGeom>
        </p:spPr>
      </p:pic>
    </p:spTree>
    <p:extLst>
      <p:ext uri="{BB962C8B-B14F-4D97-AF65-F5344CB8AC3E}">
        <p14:creationId xmlns:p14="http://schemas.microsoft.com/office/powerpoint/2010/main" val="1658600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23DB3-C063-609E-4639-83ABE5E2CCB7}"/>
              </a:ext>
            </a:extLst>
          </p:cNvPr>
          <p:cNvSpPr>
            <a:spLocks noGrp="1"/>
          </p:cNvSpPr>
          <p:nvPr>
            <p:ph type="title"/>
          </p:nvPr>
        </p:nvSpPr>
        <p:spPr>
          <a:xfrm>
            <a:off x="838200" y="1433737"/>
            <a:ext cx="10515600" cy="654078"/>
          </a:xfrm>
          <a:solidFill>
            <a:srgbClr val="801B3B"/>
          </a:solidFill>
          <a:ln w="38100">
            <a:solidFill>
              <a:srgbClr val="801B3B"/>
            </a:solidFill>
          </a:ln>
        </p:spPr>
        <p:txBody>
          <a:bodyPr>
            <a:normAutofit fontScale="90000"/>
          </a:bodyPr>
          <a:lstStyle/>
          <a:p>
            <a:r>
              <a:rPr lang="fr-CA" sz="4800" b="1" dirty="0">
                <a:solidFill>
                  <a:schemeClr val="bg1"/>
                </a:solidFill>
              </a:rPr>
              <a:t>RAPPEL : exigences du Règlement du CMQ</a:t>
            </a:r>
          </a:p>
        </p:txBody>
      </p:sp>
      <p:sp>
        <p:nvSpPr>
          <p:cNvPr id="3" name="Espace réservé du contenu 2">
            <a:extLst>
              <a:ext uri="{FF2B5EF4-FFF2-40B4-BE49-F238E27FC236}">
                <a16:creationId xmlns:a16="http://schemas.microsoft.com/office/drawing/2014/main" id="{0429E9DD-EC0A-8FA4-C8DC-3B966FB4345D}"/>
              </a:ext>
            </a:extLst>
          </p:cNvPr>
          <p:cNvSpPr>
            <a:spLocks noGrp="1"/>
          </p:cNvSpPr>
          <p:nvPr>
            <p:ph idx="1"/>
          </p:nvPr>
        </p:nvSpPr>
        <p:spPr>
          <a:xfrm>
            <a:off x="838199" y="2335458"/>
            <a:ext cx="10602433" cy="3631424"/>
          </a:xfrm>
        </p:spPr>
        <p:txBody>
          <a:bodyPr>
            <a:normAutofit/>
          </a:bodyPr>
          <a:lstStyle/>
          <a:p>
            <a:pPr marL="0" indent="0">
              <a:lnSpc>
                <a:spcPct val="107000"/>
              </a:lnSpc>
              <a:spcAft>
                <a:spcPts val="800"/>
              </a:spcAft>
              <a:buNone/>
            </a:pP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Le CMQ exige au moins </a:t>
            </a:r>
            <a:r>
              <a:rPr lang="fr-CA" sz="2000" b="1" kern="100" dirty="0">
                <a:effectLst/>
                <a:latin typeface="Calibri" panose="020F0502020204030204" pitchFamily="34" charset="0"/>
                <a:ea typeface="Calibri" panose="020F0502020204030204" pitchFamily="34" charset="0"/>
                <a:cs typeface="Times New Roman" panose="02020603050405020304" pitchFamily="18" charset="0"/>
              </a:rPr>
              <a:t>250 heures de formation continue sur un cycle de 5 ans</a:t>
            </a:r>
            <a:br>
              <a:rPr lang="fr-CA" sz="2000" b="1" kern="100" dirty="0">
                <a:latin typeface="Calibri" panose="020F0502020204030204" pitchFamily="34" charset="0"/>
                <a:ea typeface="Calibri" panose="020F0502020204030204" pitchFamily="34" charset="0"/>
                <a:cs typeface="Times New Roman" panose="02020603050405020304" pitchFamily="18" charset="0"/>
              </a:rPr>
            </a:b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(1</a:t>
            </a:r>
            <a:r>
              <a:rPr lang="fr-CA" sz="2000" kern="1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 janvier 2019 </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 31 décembre 2023 et du 1</a:t>
            </a:r>
            <a:r>
              <a:rPr lang="fr-CA" sz="2000" kern="100" baseline="30000" dirty="0">
                <a:effectLst/>
                <a:latin typeface="Calibri" panose="020F0502020204030204" pitchFamily="34" charset="0"/>
                <a:ea typeface="Calibri" panose="020F0502020204030204" pitchFamily="34" charset="0"/>
                <a:cs typeface="Times New Roman" panose="02020603050405020304" pitchFamily="18" charset="0"/>
              </a:rPr>
              <a:t>er</a:t>
            </a: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 janvier 2024 au 31 décembre 2028)</a:t>
            </a:r>
          </a:p>
          <a:p>
            <a:pPr>
              <a:lnSpc>
                <a:spcPct val="107000"/>
              </a:lnSpc>
              <a:spcAft>
                <a:spcPts val="80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Un minimum de </a:t>
            </a: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125 heures</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d’activités reconnues (catégorie A)</a:t>
            </a:r>
          </a:p>
          <a:p>
            <a:pPr>
              <a:lnSpc>
                <a:spcPct val="107000"/>
              </a:lnSpc>
              <a:spcAft>
                <a:spcPts val="80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Un minimum de </a:t>
            </a: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10 heures</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d’activités d’évaluation de l’exercice de la profession reconnues (catégorie B)</a:t>
            </a:r>
          </a:p>
          <a:p>
            <a:pPr>
              <a:lnSpc>
                <a:spcPct val="107000"/>
              </a:lnSpc>
              <a:spcAft>
                <a:spcPts val="80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Un maximum de 115 heures d’activités non reconnues mais admissibles (catégorie C)</a:t>
            </a:r>
          </a:p>
          <a:p>
            <a:pPr marL="0" indent="0" algn="ctr">
              <a:lnSpc>
                <a:spcPct val="107000"/>
              </a:lnSpc>
              <a:spcAft>
                <a:spcPts val="800"/>
              </a:spcAft>
              <a:buNone/>
            </a:pP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Au moins </a:t>
            </a:r>
            <a:r>
              <a:rPr lang="fr-CA" sz="2000" b="1" kern="100" dirty="0">
                <a:effectLst/>
                <a:latin typeface="Calibri" panose="020F0502020204030204" pitchFamily="34" charset="0"/>
                <a:ea typeface="Calibri" panose="020F0502020204030204" pitchFamily="34" charset="0"/>
                <a:cs typeface="Times New Roman" panose="02020603050405020304" pitchFamily="18" charset="0"/>
              </a:rPr>
              <a:t>25 heures</a:t>
            </a: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 d’activités de DPC </a:t>
            </a:r>
            <a:r>
              <a:rPr lang="fr-CA" sz="2000" b="1" kern="100" dirty="0">
                <a:effectLst/>
                <a:latin typeface="Calibri" panose="020F0502020204030204" pitchFamily="34" charset="0"/>
                <a:ea typeface="Calibri" panose="020F0502020204030204" pitchFamily="34" charset="0"/>
                <a:cs typeface="Times New Roman" panose="02020603050405020304" pitchFamily="18" charset="0"/>
              </a:rPr>
              <a:t>par année </a:t>
            </a:r>
            <a:r>
              <a:rPr lang="fr-CA" sz="2000" kern="100" dirty="0">
                <a:effectLst/>
                <a:latin typeface="Calibri" panose="020F0502020204030204" pitchFamily="34" charset="0"/>
                <a:ea typeface="Calibri" panose="020F0502020204030204" pitchFamily="34" charset="0"/>
                <a:cs typeface="Times New Roman" panose="02020603050405020304" pitchFamily="18" charset="0"/>
              </a:rPr>
              <a:t>de catégorie A ou B</a:t>
            </a:r>
          </a:p>
        </p:txBody>
      </p:sp>
      <p:sp>
        <p:nvSpPr>
          <p:cNvPr id="5" name="Sous-titre 2">
            <a:extLst>
              <a:ext uri="{FF2B5EF4-FFF2-40B4-BE49-F238E27FC236}">
                <a16:creationId xmlns:a16="http://schemas.microsoft.com/office/drawing/2014/main" id="{D5DAEFDB-C7C3-E760-F565-F7AC72A438B4}"/>
              </a:ext>
            </a:extLst>
          </p:cNvPr>
          <p:cNvSpPr txBox="1">
            <a:spLocks/>
          </p:cNvSpPr>
          <p:nvPr/>
        </p:nvSpPr>
        <p:spPr>
          <a:xfrm>
            <a:off x="307571" y="293574"/>
            <a:ext cx="11494680" cy="654078"/>
          </a:xfrm>
          <a:prstGeom prst="rect">
            <a:avLst/>
          </a:prstGeom>
          <a:solidFill>
            <a:srgbClr val="801B3B"/>
          </a:solidFill>
          <a:ln w="28575">
            <a:solidFill>
              <a:srgbClr val="801B3B"/>
            </a:solidFill>
          </a:ln>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600" dirty="0"/>
              <a:t> </a:t>
            </a:r>
            <a:r>
              <a:rPr lang="fr-CA" sz="1600" dirty="0">
                <a:solidFill>
                  <a:schemeClr val="bg1"/>
                </a:solidFill>
              </a:rPr>
              <a:t>RÈGLEMENT SUR LA FORMATION CONTINUE OBLIGATOIRE DES MÉDECINS DU CMQ</a:t>
            </a:r>
          </a:p>
        </p:txBody>
      </p:sp>
      <p:pic>
        <p:nvPicPr>
          <p:cNvPr id="6" name="Image 5" descr="Une image contenant texte, Police, symbole, logo&#10;&#10;Description générée automatiquement">
            <a:extLst>
              <a:ext uri="{FF2B5EF4-FFF2-40B4-BE49-F238E27FC236}">
                <a16:creationId xmlns:a16="http://schemas.microsoft.com/office/drawing/2014/main" id="{3D306556-9EF6-F609-4CF2-5E39EA1FA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49" y="359139"/>
            <a:ext cx="192142" cy="526416"/>
          </a:xfrm>
          <a:prstGeom prst="rect">
            <a:avLst/>
          </a:prstGeom>
          <a:ln w="3175">
            <a:solidFill>
              <a:schemeClr val="bg1"/>
            </a:solidFill>
          </a:ln>
        </p:spPr>
      </p:pic>
      <p:sp>
        <p:nvSpPr>
          <p:cNvPr id="4" name="ZoneTexte 3">
            <a:extLst>
              <a:ext uri="{FF2B5EF4-FFF2-40B4-BE49-F238E27FC236}">
                <a16:creationId xmlns:a16="http://schemas.microsoft.com/office/drawing/2014/main" id="{53EF178B-6281-A6D2-8202-7719DF22EA29}"/>
              </a:ext>
            </a:extLst>
          </p:cNvPr>
          <p:cNvSpPr txBox="1"/>
          <p:nvPr/>
        </p:nvSpPr>
        <p:spPr>
          <a:xfrm>
            <a:off x="838200" y="5779106"/>
            <a:ext cx="10964051" cy="375552"/>
          </a:xfrm>
          <a:prstGeom prst="rect">
            <a:avLst/>
          </a:prstGeom>
          <a:noFill/>
        </p:spPr>
        <p:txBody>
          <a:bodyPr wrap="square">
            <a:spAutoFit/>
          </a:bodyPr>
          <a:lstStyle/>
          <a:p>
            <a:pPr marL="0" indent="0">
              <a:lnSpc>
                <a:spcPct val="107000"/>
              </a:lnSpc>
              <a:spcAft>
                <a:spcPts val="800"/>
              </a:spcAft>
              <a:buNone/>
            </a:pPr>
            <a:r>
              <a:rPr lang="fr-CA" sz="1800" b="1" u="sng" kern="100" dirty="0">
                <a:solidFill>
                  <a:srgbClr val="801B3B"/>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Le PADPC-FMOQ pour remplir rapidement vos obligations de formation continue - Mise à jour </a:t>
            </a:r>
            <a:endParaRPr lang="fr-CA" sz="1800" b="1" u="sng" kern="100" dirty="0">
              <a:solidFill>
                <a:srgbClr val="801B3B"/>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233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A"/>
          </a:p>
        </p:txBody>
      </p:sp>
      <p:sp>
        <p:nvSpPr>
          <p:cNvPr id="10" name="Rectangle 9">
            <a:extLst>
              <a:ext uri="{FF2B5EF4-FFF2-40B4-BE49-F238E27FC236}">
                <a16:creationId xmlns:a16="http://schemas.microsoft.com/office/drawing/2014/main" id="{0F97E041-634B-4B3E-8669-42583D9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9244"/>
            <a:ext cx="10579608"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0F03038-A073-5C34-5D87-3A13212229F2}"/>
              </a:ext>
            </a:extLst>
          </p:cNvPr>
          <p:cNvSpPr>
            <a:spLocks noGrp="1"/>
          </p:cNvSpPr>
          <p:nvPr>
            <p:ph type="title"/>
          </p:nvPr>
        </p:nvSpPr>
        <p:spPr>
          <a:xfrm>
            <a:off x="1286503" y="1285196"/>
            <a:ext cx="9607160" cy="2779429"/>
          </a:xfrm>
        </p:spPr>
        <p:txBody>
          <a:bodyPr vert="horz" lIns="91440" tIns="45720" rIns="91440" bIns="45720" rtlCol="0" anchor="b">
            <a:normAutofit/>
          </a:bodyPr>
          <a:lstStyle/>
          <a:p>
            <a:pPr algn="ctr">
              <a:lnSpc>
                <a:spcPct val="80000"/>
              </a:lnSpc>
            </a:pPr>
            <a:r>
              <a:rPr lang="en-US" sz="8000" dirty="0" err="1">
                <a:solidFill>
                  <a:srgbClr val="FFFFFF"/>
                </a:solidFill>
                <a:effectLst>
                  <a:outerShdw blurRad="38100" dist="38100" dir="2700000" algn="tl">
                    <a:srgbClr val="000000">
                      <a:alpha val="43137"/>
                    </a:srgbClr>
                  </a:outerShdw>
                </a:effectLst>
              </a:rPr>
              <a:t>Statistiques</a:t>
            </a:r>
            <a:r>
              <a:rPr lang="en-US" sz="8000" dirty="0">
                <a:solidFill>
                  <a:srgbClr val="FFFFFF"/>
                </a:solidFill>
                <a:effectLst>
                  <a:outerShdw blurRad="38100" dist="38100" dir="2700000" algn="tl">
                    <a:srgbClr val="000000">
                      <a:alpha val="43137"/>
                    </a:srgbClr>
                  </a:outerShdw>
                </a:effectLst>
              </a:rPr>
              <a:t> de la DFP FMOQ</a:t>
            </a:r>
          </a:p>
        </p:txBody>
      </p:sp>
    </p:spTree>
    <p:extLst>
      <p:ext uri="{BB962C8B-B14F-4D97-AF65-F5344CB8AC3E}">
        <p14:creationId xmlns:p14="http://schemas.microsoft.com/office/powerpoint/2010/main" val="2810539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A697F4-C86C-6632-62AB-0709F3A01508}"/>
              </a:ext>
            </a:extLst>
          </p:cNvPr>
          <p:cNvSpPr>
            <a:spLocks noGrp="1"/>
          </p:cNvSpPr>
          <p:nvPr>
            <p:ph type="title"/>
          </p:nvPr>
        </p:nvSpPr>
        <p:spPr>
          <a:xfrm>
            <a:off x="657224" y="499533"/>
            <a:ext cx="10772775" cy="45719"/>
          </a:xfrm>
        </p:spPr>
        <p:txBody>
          <a:bodyPr>
            <a:normAutofit fontScale="90000"/>
          </a:bodyPr>
          <a:lstStyle/>
          <a:p>
            <a:endParaRPr lang="fr-CA" dirty="0"/>
          </a:p>
        </p:txBody>
      </p:sp>
      <p:pic>
        <p:nvPicPr>
          <p:cNvPr id="7" name="Espace réservé du contenu 6" descr="Une image contenant texte, capture d’écran, nombre, Police&#10;&#10;Le contenu généré par l’IA peut être incorrect.">
            <a:extLst>
              <a:ext uri="{FF2B5EF4-FFF2-40B4-BE49-F238E27FC236}">
                <a16:creationId xmlns:a16="http://schemas.microsoft.com/office/drawing/2014/main" id="{297FA7EF-66D2-AFB1-C6E2-1DEFD1FBC1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930" y="73080"/>
            <a:ext cx="6658670" cy="6784920"/>
          </a:xfrm>
        </p:spPr>
      </p:pic>
    </p:spTree>
    <p:extLst>
      <p:ext uri="{BB962C8B-B14F-4D97-AF65-F5344CB8AC3E}">
        <p14:creationId xmlns:p14="http://schemas.microsoft.com/office/powerpoint/2010/main" val="315590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5DDCC-AE11-2106-7C30-1DC3816C1229}"/>
              </a:ext>
            </a:extLst>
          </p:cNvPr>
          <p:cNvSpPr>
            <a:spLocks noGrp="1"/>
          </p:cNvSpPr>
          <p:nvPr>
            <p:ph type="title"/>
          </p:nvPr>
        </p:nvSpPr>
        <p:spPr/>
        <p:txBody>
          <a:bodyPr/>
          <a:lstStyle/>
          <a:p>
            <a:endParaRPr lang="fr-CA"/>
          </a:p>
        </p:txBody>
      </p:sp>
      <p:pic>
        <p:nvPicPr>
          <p:cNvPr id="7" name="Espace réservé du contenu 6" descr="Une image contenant texte, capture d’écran, Police, diagramme&#10;&#10;Le contenu généré par l’IA peut être incorrect.">
            <a:extLst>
              <a:ext uri="{FF2B5EF4-FFF2-40B4-BE49-F238E27FC236}">
                <a16:creationId xmlns:a16="http://schemas.microsoft.com/office/drawing/2014/main" id="{9C4158C2-0B9E-F217-87FB-73DBBF199E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906" y="187380"/>
            <a:ext cx="7047054" cy="6670619"/>
          </a:xfrm>
        </p:spPr>
      </p:pic>
    </p:spTree>
    <p:extLst>
      <p:ext uri="{BB962C8B-B14F-4D97-AF65-F5344CB8AC3E}">
        <p14:creationId xmlns:p14="http://schemas.microsoft.com/office/powerpoint/2010/main" val="3384085297"/>
      </p:ext>
    </p:extLst>
  </p:cSld>
  <p:clrMapOvr>
    <a:masterClrMapping/>
  </p:clrMapOvr>
</p:sld>
</file>

<file path=ppt/theme/theme1.xml><?xml version="1.0" encoding="utf-8"?>
<a:theme xmlns:a="http://schemas.openxmlformats.org/drawingml/2006/main" name="Métropolitain">
  <a:themeElements>
    <a:clrScheme name="Métropolitai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
  <TotalTime>400</TotalTime>
  <Words>1064</Words>
  <Application>Microsoft Office PowerPoint</Application>
  <PresentationFormat>Grand écran</PresentationFormat>
  <Paragraphs>129</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Amasis MT Pro Black</vt:lpstr>
      <vt:lpstr>Arial</vt:lpstr>
      <vt:lpstr>Calibri</vt:lpstr>
      <vt:lpstr>Calibri Light</vt:lpstr>
      <vt:lpstr>Métropolitain</vt:lpstr>
      <vt:lpstr>Présentation PowerPoint</vt:lpstr>
      <vt:lpstr>     -Formation du réseau de DPC de la FMOQ suivi en 2017  -Recertification en 2021  -3 réunions de responsables régionaux/an (1/2 journée en visio)  -1 rencontre/an avec les responsables locaux (dernière  05-2024)  </vt:lpstr>
      <vt:lpstr>  Dre Jacinthe Bordeleau  Dre Annie Deschênes  Dre Marie-Eve Ouellet  Dr Mathieu Roy -GMF du Fleuve Dre Marie-Soleil Lanthier Veilleux- GMF de l’Estuaire (GMF-U) Dre Virginie Lehoux- GMF de l’Estuaire (GMF-U)  Dre Annie Lavoie  Dre Laurence Chaput  Dr Tommy Bélanger-Lizotte </vt:lpstr>
      <vt:lpstr>Activités réalisées en 2024-2025</vt:lpstr>
      <vt:lpstr>Subventions pour formation </vt:lpstr>
      <vt:lpstr>RAPPEL : exigences du Règlement du CMQ</vt:lpstr>
      <vt:lpstr>Statistiques de la DFP FMOQ</vt:lpstr>
      <vt:lpstr>Présentation PowerPoint</vt:lpstr>
      <vt:lpstr>Présentation PowerPoint</vt:lpstr>
      <vt:lpstr>Outils de formation de la FMOQ</vt:lpstr>
      <vt:lpstr>Caducée La plateforme de formation en ligne</vt:lpstr>
      <vt:lpstr>Présenté par la direction de la formation professionnelle -1h30 et gratuit</vt:lpstr>
      <vt:lpstr>Le Médecin du Québec</vt:lpstr>
      <vt:lpstr>9 congrès thématiques par an</vt:lpstr>
      <vt:lpstr>Prochains congrès FMOQ</vt:lpstr>
      <vt:lpstr>Outils AEEP de la FMOQ</vt:lpstr>
      <vt:lpstr>WEBINAIRE SUR LES AEEP DANS CADUCÉE</vt:lpstr>
      <vt:lpstr>Programme de Mentorat FMOQ</vt:lpstr>
      <vt:lpstr>Présentation PowerPoint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 helene leblanc</dc:creator>
  <cp:lastModifiedBy>marie helene leblanc</cp:lastModifiedBy>
  <cp:revision>9</cp:revision>
  <dcterms:created xsi:type="dcterms:W3CDTF">2021-09-21T01:51:38Z</dcterms:created>
  <dcterms:modified xsi:type="dcterms:W3CDTF">2025-09-23T15:06:11Z</dcterms:modified>
</cp:coreProperties>
</file>